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3.svg" ContentType="image/svg+xml"/>
  <Override PartName="/ppt/media/image25.svg" ContentType="image/svg+xml"/>
  <Override PartName="/ppt/media/image2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1"/>
  </p:handoutMasterIdLst>
  <p:sldIdLst>
    <p:sldId id="2341" r:id="rId3"/>
    <p:sldId id="2342" r:id="rId5"/>
    <p:sldId id="2343" r:id="rId6"/>
    <p:sldId id="2344" r:id="rId7"/>
    <p:sldId id="2345" r:id="rId8"/>
    <p:sldId id="2346" r:id="rId9"/>
    <p:sldId id="2347" r:id="rId10"/>
    <p:sldId id="2348" r:id="rId11"/>
    <p:sldId id="2349" r:id="rId12"/>
    <p:sldId id="2350" r:id="rId13"/>
    <p:sldId id="2351" r:id="rId14"/>
    <p:sldId id="2352" r:id="rId15"/>
    <p:sldId id="2353" r:id="rId16"/>
    <p:sldId id="2354" r:id="rId17"/>
    <p:sldId id="2355" r:id="rId18"/>
    <p:sldId id="2356" r:id="rId19"/>
    <p:sldId id="2357" r:id="rId20"/>
    <p:sldId id="2358" r:id="rId21"/>
    <p:sldId id="2359" r:id="rId22"/>
    <p:sldId id="2360" r:id="rId23"/>
    <p:sldId id="2361" r:id="rId24"/>
    <p:sldId id="2362" r:id="rId25"/>
    <p:sldId id="2363" r:id="rId26"/>
    <p:sldId id="2364" r:id="rId27"/>
    <p:sldId id="2365" r:id="rId28"/>
    <p:sldId id="2366" r:id="rId29"/>
    <p:sldId id="2367" r:id="rId30"/>
    <p:sldId id="2368" r:id="rId31"/>
    <p:sldId id="2369" r:id="rId32"/>
    <p:sldId id="2370" r:id="rId33"/>
    <p:sldId id="2371" r:id="rId34"/>
    <p:sldId id="2372" r:id="rId35"/>
    <p:sldId id="2373" r:id="rId36"/>
    <p:sldId id="2374" r:id="rId37"/>
    <p:sldId id="2375" r:id="rId38"/>
    <p:sldId id="2376" r:id="rId39"/>
    <p:sldId id="2377" r:id="rId40"/>
    <p:sldId id="2378" r:id="rId41"/>
    <p:sldId id="2379" r:id="rId42"/>
    <p:sldId id="2380" r:id="rId43"/>
    <p:sldId id="2381" r:id="rId44"/>
    <p:sldId id="2382" r:id="rId45"/>
    <p:sldId id="2383" r:id="rId46"/>
    <p:sldId id="2384" r:id="rId47"/>
    <p:sldId id="2385" r:id="rId48"/>
    <p:sldId id="2386" r:id="rId49"/>
    <p:sldId id="2387" r:id="rId50"/>
    <p:sldId id="2388" r:id="rId51"/>
    <p:sldId id="2389" r:id="rId52"/>
    <p:sldId id="2390" r:id="rId53"/>
    <p:sldId id="2391" r:id="rId54"/>
    <p:sldId id="2392" r:id="rId55"/>
    <p:sldId id="2393" r:id="rId56"/>
    <p:sldId id="2394" r:id="rId57"/>
    <p:sldId id="2395" r:id="rId58"/>
    <p:sldId id="2396" r:id="rId59"/>
    <p:sldId id="2397" r:id="rId60"/>
    <p:sldId id="2398" r:id="rId61"/>
    <p:sldId id="2399" r:id="rId62"/>
    <p:sldId id="2400" r:id="rId63"/>
    <p:sldId id="2401" r:id="rId64"/>
    <p:sldId id="2402" r:id="rId65"/>
    <p:sldId id="2403" r:id="rId66"/>
    <p:sldId id="2404" r:id="rId67"/>
    <p:sldId id="2405" r:id="rId68"/>
    <p:sldId id="2406" r:id="rId69"/>
    <p:sldId id="2407" r:id="rId70"/>
    <p:sldId id="2408" r:id="rId71"/>
    <p:sldId id="2409" r:id="rId72"/>
    <p:sldId id="2410" r:id="rId73"/>
    <p:sldId id="2411" r:id="rId74"/>
    <p:sldId id="2412" r:id="rId75"/>
    <p:sldId id="2413" r:id="rId76"/>
    <p:sldId id="2414" r:id="rId77"/>
    <p:sldId id="2415" r:id="rId78"/>
    <p:sldId id="2416" r:id="rId79"/>
    <p:sldId id="2417" r:id="rId80"/>
    <p:sldId id="2418" r:id="rId81"/>
    <p:sldId id="2419" r:id="rId82"/>
    <p:sldId id="2420" r:id="rId83"/>
    <p:sldId id="2421" r:id="rId84"/>
    <p:sldId id="2422" r:id="rId85"/>
    <p:sldId id="2423" r:id="rId86"/>
    <p:sldId id="2424" r:id="rId87"/>
    <p:sldId id="2425" r:id="rId88"/>
    <p:sldId id="2426" r:id="rId89"/>
    <p:sldId id="2427" r:id="rId90"/>
  </p:sldIdLst>
  <p:sldSz cx="24384000" cy="13716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ujianquan" initials="HJQ" lastIdx="33" clrIdx="0"/>
  <p:cmAuthor id="1" name="Hujianquan (James)" initials="H(" lastIdx="10" clrIdx="1"/>
  <p:cmAuthor id="2" name="巴赫" initials="巴赫" lastIdx="1" clrIdx="2"/>
  <p:cmAuthor id="3" name="汝强 刘" initials="汝强" lastIdx="16" clrIdx="3"/>
  <p:cmAuthor id="4" name="a" initials="a" lastIdx="1" clrIdx="3"/>
  <p:cmAuthor id="5" name="zhouhaipeng" initials="z" lastIdx="1" clrIdx="4"/>
  <p:cmAuthor id="6" name="马志勇" initials="马志勇" lastIdx="9"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AFC"/>
    <a:srgbClr val="00FEFF"/>
    <a:srgbClr val="FFF8D2"/>
    <a:srgbClr val="C8CBF3"/>
    <a:srgbClr val="BF8DDB"/>
    <a:srgbClr val="093156"/>
    <a:srgbClr val="0669BE"/>
    <a:srgbClr val="65A4FD"/>
    <a:srgbClr val="2ECFF7"/>
    <a:srgbClr val="698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43" autoAdjust="0"/>
    <p:restoredTop sz="95244" autoAdjust="0"/>
  </p:normalViewPr>
  <p:slideViewPr>
    <p:cSldViewPr snapToGrid="0">
      <p:cViewPr varScale="1">
        <p:scale>
          <a:sx n="64" d="100"/>
          <a:sy n="64" d="100"/>
        </p:scale>
        <p:origin x="848" y="176"/>
      </p:cViewPr>
      <p:guideLst/>
    </p:cSldViewPr>
  </p:slideViewPr>
  <p:outlineViewPr>
    <p:cViewPr>
      <p:scale>
        <a:sx n="33" d="100"/>
        <a:sy n="33" d="100"/>
      </p:scale>
      <p:origin x="0" y="-1464"/>
    </p:cViewPr>
  </p:outlin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13.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p:txBody>
      </p:sp>
      <p:sp>
        <p:nvSpPr>
          <p:cNvPr id="183" name="Shape 18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首先需要想清楚大屏展示的内容动线，需要给观者讲述什么故事，由于视觉展示往 往也起着决定性作用。所以在需求分析排布时设计师需要提前加入项目中了解项目需 求，以展示问题解决问题为目标将业务模块理出顺序。 同一个指标的数据，从不同维度分析就有不同结果。很多小伙伴做完可视化设计， 发现可视化图形并没有准确表达自己的意图，也没能向观者传达出应有的信息，可视化 图形让人困惑或看不懂。出现这种情况很大程度就是因为分析的维度没有找准或定义的 比较混乱</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2438400" rtl="0" fontAlgn="auto" latinLnBrk="0" hangingPunct="0">
              <a:lnSpc>
                <a:spcPct val="150000"/>
              </a:lnSpc>
              <a:spcBef>
                <a:spcPts val="0"/>
              </a:spcBef>
              <a:spcAft>
                <a:spcPts val="0"/>
              </a:spcAft>
              <a:buClrTx/>
              <a:buSzTx/>
              <a:buFontTx/>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所以说我们在设计数据可视化的时候并不是对我们拿到的数据的无脑映射，而是要基于用户的目标经过一定的处理和优化后才能进行呈现，随时记住我们是给用户在打辅助，所以我们每一步的设计一定要基于用户的思考。</a:t>
            </a:r>
            <a:endParaRPr lang="zh-CN" altLang="en-US">
              <a:latin typeface="PingFang SC Regular" panose="020B0400000000000000" charset="-122"/>
              <a:ea typeface="PingFang SC Regular" panose="020B0400000000000000"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r>
              <a:rPr lang="zh-CN" altLang="en-US">
                <a:latin typeface="PingFang SC Regular" panose="020B0400000000000000" charset="-122"/>
                <a:ea typeface="PingFang SC Regular" panose="020B0400000000000000" charset="-122"/>
                <a:cs typeface="PingFang SC Regular" panose="020B0400000000000000" charset="-122"/>
                <a:sym typeface="+mn-ea"/>
              </a:rPr>
              <a:t>用户的期望是能够高效、清晰、简洁地完成数据的对比、关键节点的查询、每组数据之间的分析等一系列交互，提升自己的工作效率，降低自己的学习和使用成本。</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ctr" defTabSz="2438400" rtl="0" fontAlgn="auto" latinLnBrk="0" hangingPunct="0">
              <a:lnSpc>
                <a:spcPct val="150000"/>
              </a:lnSpc>
              <a:spcBef>
                <a:spcPts val="0"/>
              </a:spcBef>
              <a:spcAft>
                <a:spcPts val="0"/>
              </a:spcAft>
              <a:buClrTx/>
              <a:buSzTx/>
              <a:buFontTx/>
              <a:buNone/>
            </a:pP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ctr"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首先需要想清楚大屏展示的内容动线，需要给观者讲述什么故事，由于视觉展示往 往也起着决定性作用。所以在需求分析排布时设计师需要提前加入项目中了解项目需 求，以展示问题解决问题为目标将业务模块理出顺序。 同一个指标的数据，从不同维度分析就有不同结果。很多小伙伴做完可视化设计， 发现可视化图形并没有准确表达自己的意图，也没能向观者传达出应有的信息，可视化 图形让人困惑或看不懂。出现这种情况很大程度就是因为分析的维度没有找准或定义的 比较混乱。</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可视化大屏这几年很流行，这些年我们见过不少的大屏，各种实时监控类大屏、销 售情况概览大屏、智慧城市服务平台等。相比于传统报表，超大屏幕展示、酷炫的数据 可视化让数据呈现更加美观、直观、快速、易于接受。可视化大屏主要是将数据通过可 视化的形式，实时地显示在足够的屏幕上。通过可视化大屏，企业对内可以观察数据的 变化、了解业务的发展，及时发现问题、根据问题解决实际业务问题，指导企业做出决 策；对外可以提升形象，体现公司实力和品牌形象、提升管理的层次！可视化大屏主要 由背景、标题、指标卡、图形、表格、图标等元素组成，这些元素通过布局有序的组合 在一起</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dirty="0"/>
              <a:t>可视化大屏这几年很流行，这些年我们见过不少的大屏，各种实时监控类大屏、销 售情况概览大屏、智慧城市服务平台等。相比于传统报表，超大屏幕展示、酷炫的数据 可视化让数据呈现更加美观、直观、快速、易于接受。可视化大屏主要是将数据通过可 视化的形式，实时地显示在足够的屏幕上。通过可视化大屏，企业对内可以观察数据的 变化、了解业务的发展，及时发现问题、根据问题解决实际业务问题，指导企业做出决 策；对外可以提升形象，体现公司实力和品牌形象、提升管理的层次！可视化大屏主要 由背景、标题、指标卡、图形、表格、图标等元素组成，这些元素通过布局有序的组合 在一起</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规范的流程是好结果的保证。确立流程流程，然后步步为营，就能避免很多不必要 的返工，保证设计质量和项目进度</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数据可视化作为一门跨领域的学科，本身对于从业者而言就有着一定的综合素质要求，但由于国内教育并没有垂直教学学科，所以在现在的阶段从业人员一部分由纯视觉设计专业的同学组成，另一部分由纯工科类型的专业的同学组成。</a:t>
            </a:r>
            <a:endParaRPr lang="zh-CN" altLang="en-US"/>
          </a:p>
          <a:p>
            <a:r>
              <a:rPr lang="zh-CN" altLang="en-US"/>
              <a:t>于是这就导致了非视觉设计师在进行设计时，会将全副精力放在强数据的准确性、合理性上，从而让视觉的易读性上有一定的损失，表现形式也较为单一枯燥，视觉感官较差，反观视觉设计师通常会将数据可视化在视觉表现形式上过度用力，虽然营造了很好的视觉体验，但是从其实用度、可用性上来说会大打折扣。</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专业介绍速速带过</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那么说到红、黄、蓝，你会想起什么？</a:t>
            </a:r>
            <a:endParaRPr lang="zh-CN" altLang="en-US"/>
          </a:p>
          <a:p>
            <a:endParaRPr lang="zh-CN" altLang="en-US"/>
          </a:p>
          <a:p>
            <a:r>
              <a:rPr lang="zh-CN" altLang="en-US"/>
              <a:t>是红黄蓝幼儿园吗？还是乐高积木？是不是很多幼儿园，都会出现很多红色、黄色、蓝色，你知道为什么吗？</a:t>
            </a:r>
            <a:endParaRPr lang="zh-CN" altLang="en-US"/>
          </a:p>
          <a:p>
            <a:endParaRPr lang="zh-CN" altLang="en-US"/>
          </a:p>
          <a:p>
            <a:r>
              <a:rPr lang="zh-CN" altLang="en-US"/>
              <a:t>婴幼儿在视锥细胞发育早期，对红、黄、蓝三原色最敏感。所以，如果在新媒体上发布和婴幼儿相关的文章，或者年轻、活泼主题时，可以采用三元群配色方案。</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algn="l" defTabSz="2438400" rtl="0" fontAlgn="auto" latinLnBrk="0" hangingPunct="0">
              <a:lnSpc>
                <a:spcPct val="150000"/>
              </a:lnSpc>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图表的配色一般避免使用过多的颜色虽然不同颜色可以让用户轻松区分数据类别，但图表中用色过多，却会给用户造成困扰，不利于用户理解数据。</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indent="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大屏可视化就是以大屏为主要载体的可视化设计。大屏具有面 积大，可展示信息多的特点，因此可以通过酷炫动效、色彩丰富的可视化设计在观感上 给人留下震撼的印象，营造仪式感。团队也可通过关键信息大屏共享的方式进行讨论、 决策，因此在数据分析监测中也常常使用到大屏可视化技术。通过对关键信息进行大屏 幕共享，可以方便团队讨论和决策，极大地帮助人们利用大量的数据信息，实现商业价值。</a:t>
            </a: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当你能够充分理解数据,并能够轻易向他⼈解释数据时,数据才有所价值, </a:t>
            </a:r>
            <a:endPar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因此,数据可视化⾄关重要。</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认知减负</a:t>
            </a:r>
            <a:endParaRPr kumimoji="0" lang="zh-CN" altLang="en-US"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相较于传统的数据图表，大屏可视化分析具有展示元素丰富、界面酷炫、业务指 导性强等特性，及时呈现隐藏在瞬息万变且庞杂数据背后的业务洞察；</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传递赋能</a:t>
            </a:r>
            <a:endParaRPr kumimoji="0" lang="zh-CN" altLang="en-US" b="0" i="0" u="none" strike="noStrike" cap="none" spc="0" normalizeH="0" baseline="0">
              <a:ln>
                <a:noFill/>
              </a:ln>
              <a:solidFill>
                <a:srgbClr val="093156"/>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大屏可视化，使得数据传达的更加准确而高效、精简而全面；</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 </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a:solidFill>
                  <a:srgbClr val="093156"/>
                </a:solidFill>
                <a:latin typeface="PingFang SC Regular" panose="020B0400000000000000" charset="-122"/>
                <a:ea typeface="PingFang SC Regular" panose="020B0400000000000000" charset="-122"/>
                <a:cs typeface="PingFang SC Regular" panose="020B0400000000000000" charset="-122"/>
                <a:sym typeface="Helvetica Neue" panose="02000503000000020004"/>
              </a:rPr>
              <a:t>●</a:t>
            </a:r>
            <a:r>
              <a:rPr lang="zh-CN" altLang="en-US" b="1">
                <a:ln>
                  <a:noFill/>
                </a:ln>
                <a:solidFill>
                  <a:srgbClr val="093156"/>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降低成本</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lang="zh-CN" altLang="en-US" b="1">
                <a:ln>
                  <a:noFill/>
                </a:ln>
                <a:solidFill>
                  <a:srgbClr val="5E5E5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rPr>
              <a:t>沟通成本、识别成本、分析成本</a:t>
            </a:r>
            <a:endParaRPr kumimoji="0" lang="zh-CN" altLang="en-US" b="1" i="0" u="none" strike="noStrike" cap="none" spc="0" normalizeH="0" baseline="0">
              <a:ln>
                <a:noFill/>
              </a:ln>
              <a:solidFill>
                <a:srgbClr val="5E5E5E"/>
              </a:solidFill>
              <a:effectLst/>
              <a:uFillTx/>
              <a:latin typeface="PingFang SC Semibold" panose="020B0400000000000000" charset="-122"/>
              <a:ea typeface="PingFang SC Semibold" panose="020B0400000000000000"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lang="zh-CN" altLang="en-US">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rPr>
              <a:t>将不可见的数据现象通过大屏可视化转化为可见的图形符号，从而将错综复杂、 看起来没法解释和关联的数据，建立起联系和关联。</a:t>
            </a:r>
            <a:endParaRPr kumimoji="0" lang="zh-CN" altLang="en-US" b="0" i="0" u="none" strike="noStrike" cap="none" spc="0" normalizeH="0" baseline="0">
              <a:ln>
                <a:noFill/>
              </a:ln>
              <a:solidFill>
                <a:srgbClr val="5E5E5E"/>
              </a:solidFill>
              <a:effectLst/>
              <a:uFillTx/>
              <a:latin typeface="PingFang SC Regular" panose="020B0400000000000000" charset="-122"/>
              <a:ea typeface="PingFang SC Regular" panose="020B0400000000000000" charset="-122"/>
              <a:cs typeface="PingFang SC Regular" panose="020B0400000000000000" charset="-122"/>
              <a:sym typeface="Helvetica Neue" panose="02000503000000020004"/>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基于用户的使用目标来说，使用数据可视化其实就像是一个侦探用“蛛网图”辅助自己梳理思绪进行破案的过程：将一些有关的，但是较为零散信息数据用一根根线索穿插起来，形成体系化的联系，方便使用者迅速把握各个节点之间的关系进行推导。</a:t>
            </a:r>
            <a:endParaRPr lang="zh-CN" altLang="en-US"/>
          </a:p>
          <a:p>
            <a:r>
              <a:rPr lang="zh-CN" altLang="en-US"/>
              <a:t>所以说我们在设计数据可视化的时候并不是对我们拿到的数据的无脑映射，而是要基于用户的目标经过一定的处理和优化后才能进行呈现，随时记住我们是给用户在打辅助，所以我们每一步的设计一定要基于用户的思考。</a:t>
            </a:r>
            <a:endParaRPr lang="zh-CN" altLang="en-US"/>
          </a:p>
          <a:p>
            <a:r>
              <a:rPr lang="zh-CN" altLang="en-US"/>
              <a:t>用户的期望是能够高效、清晰、简洁地完成数据的对比、关键节点的查询、每组数据之间的分析等一系列交互，提升自己的工作效率，降低自己的学习和使用成本。</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1676400" y="730250"/>
            <a:ext cx="15468600" cy="11623676"/>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174" y="381000"/>
            <a:ext cx="8077200" cy="80772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7"/>
            <a:ext cx="21031200" cy="5705474"/>
          </a:xfrm>
        </p:spPr>
        <p:txBody>
          <a:bodyPr anchor="b"/>
          <a:lstStyle>
            <a:lvl1pPr>
              <a:defRPr sz="12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C764DE79-268F-4C1A-8933-263129D2AF90}" type="datetimeFigureOut">
              <a:rPr lang="en-US" smtClean="0"/>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1676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12344400" y="3651250"/>
            <a:ext cx="10363200" cy="87026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1"/>
            <a:ext cx="21031200" cy="2651126"/>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1679577" y="5010150"/>
            <a:ext cx="10315574"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12344400" y="5010150"/>
            <a:ext cx="10366376" cy="7369176"/>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C764DE79-268F-4C1A-8933-263129D2AF90}" type="datetimeFigureOut">
              <a:rPr lang="en-US" smtClean="0"/>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C764DE79-268F-4C1A-8933-263129D2AF90}" type="datetimeFigureOut">
              <a:rPr lang="en-US" smtClean="0"/>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kumimoji="1" lang="zh-CN" altLang="en-US"/>
          </a:p>
        </p:txBody>
      </p:sp>
      <p:sp>
        <p:nvSpPr>
          <p:cNvPr id="4" name="文本占位符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764DE79-268F-4C1A-8933-263129D2AF90}" type="datetimeFigureOut">
              <a:rPr lang="en-US" smtClean="0"/>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86CB4B4D-7CA3-9044-876B-883B54F8677D}"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fld>
            <a:endParaRPr lang="en-US" dirty="0"/>
          </a:p>
        </p:txBody>
      </p:sp>
      <p:sp>
        <p:nvSpPr>
          <p:cNvPr id="5" name="页脚占位符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9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9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9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png"/><Relationship Id="rId11" Type="http://schemas.openxmlformats.org/officeDocument/2006/relationships/notesSlide" Target="../notesSlides/notesSlide14.xml"/><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tiff"/><Relationship Id="rId6" Type="http://schemas.openxmlformats.org/officeDocument/2006/relationships/image" Target="../media/image13.tiff"/><Relationship Id="rId5" Type="http://schemas.openxmlformats.org/officeDocument/2006/relationships/image" Target="../media/image44.tiff"/><Relationship Id="rId4" Type="http://schemas.openxmlformats.org/officeDocument/2006/relationships/image" Target="../media/image43.tiff"/><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tiff"/><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tiff"/><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png"/><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8.tiff"/><Relationship Id="rId4" Type="http://schemas.openxmlformats.org/officeDocument/2006/relationships/image" Target="../media/image67.tiff"/><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2.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jpeg"/><Relationship Id="rId12" Type="http://schemas.openxmlformats.org/officeDocument/2006/relationships/notesSlide" Target="../notesSlides/notesSlide23.xml"/><Relationship Id="rId11" Type="http://schemas.openxmlformats.org/officeDocument/2006/relationships/slideLayout" Target="../slideLayouts/slideLayout7.xml"/><Relationship Id="rId10" Type="http://schemas.openxmlformats.org/officeDocument/2006/relationships/image" Target="../media/image5.png"/><Relationship Id="rId1" Type="http://schemas.openxmlformats.org/officeDocument/2006/relationships/image" Target="../media/image7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1.jpe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image" Target="../media/image8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90.png"/><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tif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4.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99.png"/><Relationship Id="rId1" Type="http://schemas.openxmlformats.org/officeDocument/2006/relationships/image" Target="../media/image98.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1.tiff"/><Relationship Id="rId2" Type="http://schemas.openxmlformats.org/officeDocument/2006/relationships/image" Target="../media/image100.tiff"/><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3.tiff"/><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image" Target="../media/image5.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6.png"/><Relationship Id="rId4" Type="http://schemas.openxmlformats.org/officeDocument/2006/relationships/image" Target="../media/image115.tiff"/><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18.jpeg"/><Relationship Id="rId1" Type="http://schemas.openxmlformats.org/officeDocument/2006/relationships/image" Target="../media/image11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5.png"/></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5.png"/><Relationship Id="rId3" Type="http://schemas.openxmlformats.org/officeDocument/2006/relationships/image" Target="../media/image122.png"/><Relationship Id="rId2" Type="http://schemas.openxmlformats.org/officeDocument/2006/relationships/image" Target="../media/image21.png"/><Relationship Id="rId1" Type="http://schemas.openxmlformats.org/officeDocument/2006/relationships/image" Target="../media/image121.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28.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tiff"/><Relationship Id="rId3" Type="http://schemas.openxmlformats.org/officeDocument/2006/relationships/image" Target="../media/image5.png"/><Relationship Id="rId2" Type="http://schemas.openxmlformats.org/officeDocument/2006/relationships/image" Target="../media/image130.png"/><Relationship Id="rId1" Type="http://schemas.openxmlformats.org/officeDocument/2006/relationships/image" Target="../media/image129.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5.png"/><Relationship Id="rId1" Type="http://schemas.openxmlformats.org/officeDocument/2006/relationships/image" Target="../media/image131.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5.tiff"/><Relationship Id="rId1"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6.tiff"/><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138.wdp"/><Relationship Id="rId2" Type="http://schemas.openxmlformats.org/officeDocument/2006/relationships/image" Target="../media/image137.png"/><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microsoft.com/office/2007/relationships/hdphoto" Target="../media/image141.wdp"/><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2.png"/><Relationship Id="rId1"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4.png"/><Relationship Id="rId1"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5.png"/><Relationship Id="rId1"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tiff"/><Relationship Id="rId1" Type="http://schemas.openxmlformats.org/officeDocument/2006/relationships/image" Target="../media/image5.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6.png"/><Relationship Id="rId2" Type="http://schemas.openxmlformats.org/officeDocument/2006/relationships/tags" Target="../tags/tag11.xml"/><Relationship Id="rId1" Type="http://schemas.openxmlformats.org/officeDocument/2006/relationships/hyperlink" Target="http://student.dataease.fit2cloud.com/" TargetMode="Externa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2.xml"/><Relationship Id="rId4" Type="http://schemas.openxmlformats.org/officeDocument/2006/relationships/image" Target="../media/image149.png"/><Relationship Id="rId3" Type="http://schemas.openxmlformats.org/officeDocument/2006/relationships/image" Target="../media/image148.tiff"/><Relationship Id="rId2" Type="http://schemas.openxmlformats.org/officeDocument/2006/relationships/image" Target="../media/image147.jpe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tiff"/><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更好看的大屏</a:t>
            </a:r>
            <a:endPar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b="1" kern="0" dirty="0">
                <a:ln>
                  <a:noFill/>
                </a:ln>
                <a:solidFill>
                  <a:schemeClr val="bg1"/>
                </a:solidFill>
                <a:effectLst/>
                <a:uFillTx/>
                <a:latin typeface="阿里巴巴普惠体 3.0" panose="00020600040101010101" charset="-122"/>
                <a:ea typeface="阿里巴巴普惠体 3.0" panose="00020600040101010101" charset="-122"/>
                <a:cs typeface="Helvetica Neue" panose="02000503000000020004"/>
              </a:rPr>
              <a:t>DataEase 开源社区</a:t>
            </a:r>
            <a:endParaRPr lang="en-US" altLang="zh-CN" sz="4000" b="1" kern="0" dirty="0">
              <a:ln>
                <a:noFill/>
              </a:ln>
              <a:solidFill>
                <a:schemeClr val="bg1"/>
              </a:solidFill>
              <a:effectLst/>
              <a:uFillTx/>
              <a:latin typeface="阿里巴巴普惠体 3.0" panose="00020600040101010101" charset="-122"/>
              <a:ea typeface="阿里巴巴普惠体 3.0" panose="00020600040101010101" charset="-122"/>
              <a:cs typeface="Helvetica Neue" panose="02000503000000020004"/>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b="1" i="0" u="none" strike="noStrike" kern="0"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rPr>
              <a:t>202</a:t>
            </a:r>
            <a:r>
              <a:rPr lang="en-US" altLang="zh-CN" sz="4000" b="1" kern="0" dirty="0">
                <a:ln>
                  <a:noFill/>
                </a:ln>
                <a:solidFill>
                  <a:schemeClr val="bg1"/>
                </a:solidFill>
                <a:effectLst/>
                <a:uFillTx/>
                <a:latin typeface="阿里巴巴普惠体 3.0" panose="00020600040101010101" charset="-122"/>
                <a:ea typeface="阿里巴巴普惠体 3.0" panose="00020600040101010101" charset="-122"/>
                <a:cs typeface="Helvetica Neue" panose="02000503000000020004"/>
              </a:rPr>
              <a:t>4 年 1 月</a:t>
            </a:r>
            <a:endParaRPr kumimoji="0" lang="en-US" altLang="zh-CN" sz="4000" b="1" i="0" u="none" strike="noStrike" kern="0"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大屏可视化设计流程</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0" name="组合 19"/>
          <p:cNvGrpSpPr/>
          <p:nvPr/>
        </p:nvGrpSpPr>
        <p:grpSpPr>
          <a:xfrm>
            <a:off x="4991100" y="9926955"/>
            <a:ext cx="8303260" cy="1201420"/>
            <a:chOff x="3144" y="4458"/>
            <a:chExt cx="13076" cy="1892"/>
          </a:xfrm>
        </p:grpSpPr>
        <p:sp>
          <p:nvSpPr>
            <p:cNvPr id="3" name="圆角矩形 2"/>
            <p:cNvSpPr/>
            <p:nvPr/>
          </p:nvSpPr>
          <p:spPr>
            <a:xfrm>
              <a:off x="3144" y="4458"/>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rPr>
                <a:t>明需求</a:t>
              </a:r>
              <a:endPar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endParaRPr>
            </a:p>
          </p:txBody>
        </p:sp>
        <p:sp>
          <p:nvSpPr>
            <p:cNvPr id="11" name="文本框 10"/>
            <p:cNvSpPr txBox="1"/>
            <p:nvPr/>
          </p:nvSpPr>
          <p:spPr>
            <a:xfrm>
              <a:off x="8751" y="4814"/>
              <a:ext cx="7469" cy="1161"/>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大屏观看人员想了解什么？</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grpSp>
      <p:grpSp>
        <p:nvGrpSpPr>
          <p:cNvPr id="17" name="组合 16"/>
          <p:cNvGrpSpPr/>
          <p:nvPr/>
        </p:nvGrpSpPr>
        <p:grpSpPr>
          <a:xfrm>
            <a:off x="7508875" y="8269605"/>
            <a:ext cx="8303260" cy="1201420"/>
            <a:chOff x="3144" y="7486"/>
            <a:chExt cx="13076" cy="1892"/>
          </a:xfrm>
        </p:grpSpPr>
        <p:sp>
          <p:nvSpPr>
            <p:cNvPr id="4" name="圆角矩形 3"/>
            <p:cNvSpPr/>
            <p:nvPr/>
          </p:nvSpPr>
          <p:spPr>
            <a:xfrm>
              <a:off x="3144" y="7486"/>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rPr>
                <a:t>筛数据</a:t>
              </a:r>
              <a:endPar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endParaRPr>
            </a:p>
          </p:txBody>
        </p:sp>
        <p:sp>
          <p:nvSpPr>
            <p:cNvPr id="12" name="文本框 11"/>
            <p:cNvSpPr txBox="1"/>
            <p:nvPr/>
          </p:nvSpPr>
          <p:spPr>
            <a:xfrm>
              <a:off x="8751" y="7834"/>
              <a:ext cx="7469" cy="1161"/>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仪表板要呈现哪些信息？</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grpSp>
      <p:grpSp>
        <p:nvGrpSpPr>
          <p:cNvPr id="19" name="组合 18"/>
          <p:cNvGrpSpPr/>
          <p:nvPr/>
        </p:nvGrpSpPr>
        <p:grpSpPr>
          <a:xfrm>
            <a:off x="10026650" y="6612255"/>
            <a:ext cx="8303260" cy="1201420"/>
            <a:chOff x="3144" y="10514"/>
            <a:chExt cx="13076" cy="1892"/>
          </a:xfrm>
        </p:grpSpPr>
        <p:sp>
          <p:nvSpPr>
            <p:cNvPr id="9" name="圆角矩形 8"/>
            <p:cNvSpPr/>
            <p:nvPr/>
          </p:nvSpPr>
          <p:spPr>
            <a:xfrm>
              <a:off x="3144" y="10514"/>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rPr>
                <a:t>定图表</a:t>
              </a:r>
              <a:endPar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endParaRPr>
            </a:p>
          </p:txBody>
        </p:sp>
        <p:sp>
          <p:nvSpPr>
            <p:cNvPr id="13" name="文本框 12"/>
            <p:cNvSpPr txBox="1"/>
            <p:nvPr/>
          </p:nvSpPr>
          <p:spPr>
            <a:xfrm>
              <a:off x="8751" y="10854"/>
              <a:ext cx="7469" cy="1161"/>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不同信息用什么图表？</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grpSp>
      <p:grpSp>
        <p:nvGrpSpPr>
          <p:cNvPr id="21" name="组合 20"/>
          <p:cNvGrpSpPr/>
          <p:nvPr/>
        </p:nvGrpSpPr>
        <p:grpSpPr>
          <a:xfrm>
            <a:off x="12544425" y="4954905"/>
            <a:ext cx="8302625" cy="1201420"/>
            <a:chOff x="3144" y="13542"/>
            <a:chExt cx="13075" cy="1892"/>
          </a:xfrm>
        </p:grpSpPr>
        <p:sp>
          <p:nvSpPr>
            <p:cNvPr id="7" name="圆角矩形 6"/>
            <p:cNvSpPr/>
            <p:nvPr/>
          </p:nvSpPr>
          <p:spPr>
            <a:xfrm>
              <a:off x="3144" y="13542"/>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rPr>
                <a:t>定排布</a:t>
              </a:r>
              <a:endPar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endParaRPr>
            </a:p>
          </p:txBody>
        </p:sp>
        <p:sp>
          <p:nvSpPr>
            <p:cNvPr id="5" name="文本框 4"/>
            <p:cNvSpPr txBox="1"/>
            <p:nvPr/>
          </p:nvSpPr>
          <p:spPr>
            <a:xfrm>
              <a:off x="8751" y="13924"/>
              <a:ext cx="7468" cy="1161"/>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图表如何排布更合理？</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grpSp>
      <p:grpSp>
        <p:nvGrpSpPr>
          <p:cNvPr id="22" name="组合 21"/>
          <p:cNvGrpSpPr/>
          <p:nvPr/>
        </p:nvGrpSpPr>
        <p:grpSpPr>
          <a:xfrm>
            <a:off x="15062200" y="3297555"/>
            <a:ext cx="8303260" cy="1201420"/>
            <a:chOff x="3144" y="16570"/>
            <a:chExt cx="13076" cy="1892"/>
          </a:xfrm>
        </p:grpSpPr>
        <p:sp>
          <p:nvSpPr>
            <p:cNvPr id="8" name="圆角矩形 7"/>
            <p:cNvSpPr/>
            <p:nvPr/>
          </p:nvSpPr>
          <p:spPr>
            <a:xfrm>
              <a:off x="3144" y="16570"/>
              <a:ext cx="4794" cy="1892"/>
            </a:xfrm>
            <a:prstGeom prst="roundRect">
              <a:avLst/>
            </a:prstGeom>
            <a:solidFill>
              <a:schemeClr val="accent1">
                <a:lumMod val="20000"/>
                <a:lumOff val="80000"/>
                <a:alpha val="45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rPr>
                <a:t>画看板</a:t>
              </a:r>
              <a:endParaRPr kumimoji="1" lang="zh-CN" altLang="en-US" sz="2800" b="1" dirty="0">
                <a:solidFill>
                  <a:srgbClr val="093156"/>
                </a:solidFill>
                <a:latin typeface="阿里巴巴普惠体 3.0" panose="00020600040101010101" charset="-122"/>
                <a:ea typeface="阿里巴巴普惠体 3.0" panose="00020600040101010101" charset="-122"/>
                <a:cs typeface="微软雅黑" charset="-122"/>
                <a:sym typeface="+mn-ea"/>
              </a:endParaRPr>
            </a:p>
          </p:txBody>
        </p:sp>
        <p:sp>
          <p:nvSpPr>
            <p:cNvPr id="18" name="文本框 17"/>
            <p:cNvSpPr txBox="1"/>
            <p:nvPr/>
          </p:nvSpPr>
          <p:spPr>
            <a:xfrm>
              <a:off x="8752" y="16894"/>
              <a:ext cx="7468" cy="1161"/>
            </a:xfrm>
            <a:prstGeom prst="rect">
              <a:avLst/>
            </a:prstGeom>
            <a:noFill/>
          </p:spPr>
          <p:txBody>
            <a:bodyPr wrap="square" rtlCol="0">
              <a:spAutoFit/>
              <a:scene3d>
                <a:camera prst="orthographicFront"/>
                <a:lightRig rig="threePt" dir="t"/>
              </a:scene3d>
            </a:bodyPr>
            <a:lstStyle/>
            <a:p>
              <a:pPr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如何做出优质的仪表板？</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grpSp>
      <p:sp>
        <p:nvSpPr>
          <p:cNvPr id="29" name="圆角矩形标注 28"/>
          <p:cNvSpPr/>
          <p:nvPr/>
        </p:nvSpPr>
        <p:spPr>
          <a:xfrm>
            <a:off x="1654810" y="3175364"/>
            <a:ext cx="6424930" cy="2977423"/>
          </a:xfrm>
          <a:prstGeom prst="wedgeRoundRectCallout">
            <a:avLst/>
          </a:prstGeom>
          <a:noFill/>
          <a:ln w="9525" cap="flat">
            <a:solidFill>
              <a:schemeClr val="tx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just" defTabSz="2438400" rtl="0" fontAlgn="auto" latinLnBrk="0" hangingPunct="0">
              <a:lnSpc>
                <a:spcPct val="150000"/>
              </a:lnSpc>
              <a:spcBef>
                <a:spcPts val="0"/>
              </a:spcBef>
              <a:spcAft>
                <a:spcPts val="0"/>
              </a:spcAft>
              <a:buClrTx/>
              <a:buSzTx/>
              <a:buFontTx/>
              <a:buNone/>
            </a:pPr>
            <a:r>
              <a:rPr lang="zh-CN" altLang="en-US" sz="2800" b="1">
                <a:solidFill>
                  <a:schemeClr val="accent1">
                    <a:lumMod val="50000"/>
                  </a:schemeClr>
                </a:solidFill>
                <a:latin typeface="阿里巴巴普惠体 3.0" panose="00020600040101010101" charset="-122"/>
                <a:ea typeface="阿里巴巴普惠体 3.0" panose="00020600040101010101" charset="-122"/>
                <a:cs typeface="PingFang SC Semibold" panose="020B0400000000000000" charset="-122"/>
                <a:sym typeface="+mn-ea"/>
              </a:rPr>
              <a:t>规范的流程是好结果的保证。确立流程流程，然后步步为营，就能避免很多不必要的返工，保证设计质量和项目进度。</a:t>
            </a:r>
            <a:endParaRPr kumimoji="0" lang="zh-CN" altLang="en-US" sz="2800" b="1" i="0" u="none" strike="noStrike" cap="none" spc="0" normalizeH="0" baseline="0" dirty="0">
              <a:solidFill>
                <a:schemeClr val="accent1">
                  <a:lumMod val="50000"/>
                </a:schemeClr>
              </a:solidFill>
              <a:effectLst/>
              <a:uFillTx/>
              <a:latin typeface="阿里巴巴普惠体 3.0" panose="00020600040101010101" charset="-122"/>
              <a:ea typeface="阿里巴巴普惠体 3.0" panose="00020600040101010101" charset="-122"/>
              <a:cs typeface="PingFang SC Semibold" panose="020B0400000000000000" charset="-122"/>
              <a:sym typeface="+mn-ea"/>
            </a:endParaRPr>
          </a:p>
        </p:txBody>
      </p:sp>
      <p:pic>
        <p:nvPicPr>
          <p:cNvPr id="23" name="图片 2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明需求</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文本框 1"/>
          <p:cNvSpPr txBox="1"/>
          <p:nvPr/>
        </p:nvSpPr>
        <p:spPr>
          <a:xfrm>
            <a:off x="1525905" y="2427605"/>
            <a:ext cx="1639189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rPr>
              <a:t>设计时，你需要了解你在为谁而设计，目标用户的特点及关注焦点是什么？</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grpSp>
        <p:nvGrpSpPr>
          <p:cNvPr id="35" name="组合 34"/>
          <p:cNvGrpSpPr/>
          <p:nvPr/>
        </p:nvGrpSpPr>
        <p:grpSpPr>
          <a:xfrm>
            <a:off x="2528570" y="4262120"/>
            <a:ext cx="19327752" cy="7677150"/>
            <a:chOff x="2000" y="10886"/>
            <a:chExt cx="21299" cy="7737"/>
          </a:xfrm>
        </p:grpSpPr>
        <p:grpSp>
          <p:nvGrpSpPr>
            <p:cNvPr id="3" name="组合 2"/>
            <p:cNvGrpSpPr/>
            <p:nvPr/>
          </p:nvGrpSpPr>
          <p:grpSpPr>
            <a:xfrm>
              <a:off x="2000" y="11027"/>
              <a:ext cx="2967" cy="7519"/>
              <a:chOff x="4045828" y="1200840"/>
              <a:chExt cx="1632205" cy="4774336"/>
            </a:xfrm>
          </p:grpSpPr>
          <p:sp>
            <p:nvSpPr>
              <p:cNvPr id="5" name="Rounded Rectangle 1"/>
              <p:cNvSpPr/>
              <p:nvPr/>
            </p:nvSpPr>
            <p:spPr>
              <a:xfrm>
                <a:off x="4200940" y="2003886"/>
                <a:ext cx="1415258" cy="3971290"/>
              </a:xfrm>
              <a:prstGeom prst="roundRect">
                <a:avLst>
                  <a:gd name="adj" fmla="val 6933"/>
                </a:avLst>
              </a:prstGeom>
              <a:noFill/>
              <a:ln>
                <a:solidFill>
                  <a:schemeClr val="tx1">
                    <a:lumMod val="50000"/>
                    <a:lumOff val="50000"/>
                  </a:schemeClr>
                </a:solidFill>
              </a:ln>
              <a:extLst>
                <a:ext uri="{909E8E84-426E-40DD-AFC4-6F175D3DCCD1}">
                  <a14:hiddenFill xmlns:a14="http://schemas.microsoft.com/office/drawing/2010/main">
                    <a:solidFill>
                      <a:srgbClr val="0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文本框 6"/>
              <p:cNvSpPr txBox="1"/>
              <p:nvPr/>
            </p:nvSpPr>
            <p:spPr>
              <a:xfrm>
                <a:off x="4460708" y="1200840"/>
                <a:ext cx="802051" cy="370121"/>
              </a:xfrm>
              <a:prstGeom prst="roundRect">
                <a:avLst/>
              </a:prstGeom>
              <a:noFill/>
              <a:ln>
                <a:noFill/>
              </a:ln>
              <a:extLst>
                <a:ext uri="{909E8E84-426E-40DD-AFC4-6F175D3DCCD1}">
                  <a14:hiddenFill xmlns:a14="http://schemas.microsoft.com/office/drawing/2010/main">
                    <a:solidFill>
                      <a:srgbClr val="0E0A0B"/>
                    </a:solidFill>
                  </a14:hiddenFill>
                </a:ext>
              </a:extLst>
            </p:spPr>
            <p:txBody>
              <a:bodyPr wrap="square" rtlCol="0">
                <a:spAutoFit/>
                <a:scene3d>
                  <a:camera prst="orthographicFront"/>
                  <a:lightRig rig="threePt" dir="t"/>
                </a:scene3d>
              </a:bodyPr>
              <a:lstStyle/>
              <a:p>
                <a:pPr algn="ctr"/>
                <a:r>
                  <a:rPr lang="zh-CN" altLang="en-US" sz="2800" b="1" dirty="0">
                    <a:solidFill>
                      <a:schemeClr val="accent1">
                        <a:lumMod val="50000"/>
                      </a:schemeClr>
                    </a:solidFill>
                    <a:effectLst/>
                    <a:latin typeface="阿里巴巴普惠体 3.0" panose="00020600040101010101" charset="-122"/>
                    <a:ea typeface="阿里巴巴普惠体 3.0" panose="00020600040101010101" charset="-122"/>
                    <a:cs typeface="等线" panose="02010600030101010101" charset="-122"/>
                  </a:rPr>
                  <a:t>用户</a:t>
                </a:r>
                <a:endParaRPr lang="zh-CN" altLang="en-US" sz="2800" b="1" dirty="0">
                  <a:solidFill>
                    <a:schemeClr val="accent1">
                      <a:lumMod val="50000"/>
                    </a:schemeClr>
                  </a:solidFill>
                  <a:effectLst/>
                  <a:latin typeface="阿里巴巴普惠体 3.0" panose="00020600040101010101" charset="-122"/>
                  <a:ea typeface="阿里巴巴普惠体 3.0" panose="00020600040101010101" charset="-122"/>
                  <a:cs typeface="等线" panose="02010600030101010101" charset="-122"/>
                </a:endParaRPr>
              </a:p>
            </p:txBody>
          </p:sp>
          <p:sp>
            <p:nvSpPr>
              <p:cNvPr id="9" name="文本框 8"/>
              <p:cNvSpPr txBox="1"/>
              <p:nvPr/>
            </p:nvSpPr>
            <p:spPr>
              <a:xfrm>
                <a:off x="4045828" y="2646393"/>
                <a:ext cx="1632205" cy="235682"/>
              </a:xfrm>
              <a:prstGeom prst="rect">
                <a:avLst/>
              </a:prstGeom>
              <a:noFill/>
            </p:spPr>
            <p:txBody>
              <a:bodyPr wrap="square" rtlCol="0">
                <a:spAutoFit/>
              </a:bodyPr>
              <a:lstStyle/>
              <a:p>
                <a:pPr algn="ctr"/>
                <a:r>
                  <a:rPr lang="zh-CN" altLang="en-US" b="1" dirty="0">
                    <a:solidFill>
                      <a:schemeClr val="bg2">
                        <a:lumMod val="50000"/>
                      </a:schemeClr>
                    </a:solidFill>
                    <a:latin typeface="阿里巴巴普惠体 3.0" panose="00020600040101010101" charset="-122"/>
                    <a:ea typeface="阿里巴巴普惠体 3.0" panose="00020600040101010101" charset="-122"/>
                  </a:rPr>
                  <a:t>领导和访客</a:t>
                </a:r>
                <a:endParaRPr lang="zh-CN" altLang="en-US" b="1" dirty="0">
                  <a:solidFill>
                    <a:schemeClr val="bg2">
                      <a:lumMod val="50000"/>
                    </a:schemeClr>
                  </a:solidFill>
                  <a:latin typeface="阿里巴巴普惠体 3.0" panose="00020600040101010101" charset="-122"/>
                  <a:ea typeface="阿里巴巴普惠体 3.0" panose="00020600040101010101" charset="-122"/>
                </a:endParaRPr>
              </a:p>
            </p:txBody>
          </p:sp>
          <p:sp>
            <p:nvSpPr>
              <p:cNvPr id="11" name="文本框 10"/>
              <p:cNvSpPr txBox="1"/>
              <p:nvPr/>
            </p:nvSpPr>
            <p:spPr>
              <a:xfrm>
                <a:off x="4045828" y="4308823"/>
                <a:ext cx="1632205" cy="235682"/>
              </a:xfrm>
              <a:prstGeom prst="rect">
                <a:avLst/>
              </a:prstGeom>
              <a:noFill/>
            </p:spPr>
            <p:txBody>
              <a:bodyPr wrap="square" rtlCol="0">
                <a:spAutoFit/>
              </a:bodyPr>
              <a:lstStyle/>
              <a:p>
                <a:pPr algn="ctr"/>
                <a:r>
                  <a:rPr lang="zh-CN" altLang="en-US" b="1" dirty="0">
                    <a:solidFill>
                      <a:schemeClr val="bg2">
                        <a:lumMod val="50000"/>
                      </a:schemeClr>
                    </a:solidFill>
                    <a:latin typeface="阿里巴巴普惠体 3.0" panose="00020600040101010101" charset="-122"/>
                    <a:ea typeface="阿里巴巴普惠体 3.0" panose="00020600040101010101" charset="-122"/>
                  </a:rPr>
                  <a:t>中层管理者</a:t>
                </a:r>
                <a:endParaRPr lang="zh-CN" altLang="en-US" b="1" dirty="0">
                  <a:solidFill>
                    <a:schemeClr val="bg2">
                      <a:lumMod val="50000"/>
                    </a:schemeClr>
                  </a:solidFill>
                  <a:latin typeface="阿里巴巴普惠体 3.0" panose="00020600040101010101" charset="-122"/>
                  <a:ea typeface="阿里巴巴普惠体 3.0" panose="00020600040101010101" charset="-122"/>
                </a:endParaRPr>
              </a:p>
            </p:txBody>
          </p:sp>
          <p:sp>
            <p:nvSpPr>
              <p:cNvPr id="12" name="文本框 11"/>
              <p:cNvSpPr txBox="1"/>
              <p:nvPr/>
            </p:nvSpPr>
            <p:spPr>
              <a:xfrm>
                <a:off x="4045828" y="5139403"/>
                <a:ext cx="1632205" cy="235682"/>
              </a:xfrm>
              <a:prstGeom prst="rect">
                <a:avLst/>
              </a:prstGeom>
              <a:noFill/>
            </p:spPr>
            <p:txBody>
              <a:bodyPr wrap="square" rtlCol="0">
                <a:spAutoFit/>
              </a:bodyPr>
              <a:lstStyle/>
              <a:p>
                <a:pPr algn="ctr"/>
                <a:r>
                  <a:rPr lang="zh-CN" altLang="en-US" b="1" dirty="0">
                    <a:solidFill>
                      <a:schemeClr val="bg2">
                        <a:lumMod val="50000"/>
                      </a:schemeClr>
                    </a:solidFill>
                    <a:latin typeface="阿里巴巴普惠体 3.0" panose="00020600040101010101" charset="-122"/>
                    <a:ea typeface="阿里巴巴普惠体 3.0" panose="00020600040101010101" charset="-122"/>
                  </a:rPr>
                  <a:t>业务人员</a:t>
                </a:r>
                <a:endParaRPr lang="zh-CN" altLang="en-US" b="1" dirty="0">
                  <a:solidFill>
                    <a:schemeClr val="bg2">
                      <a:lumMod val="50000"/>
                    </a:schemeClr>
                  </a:solidFill>
                  <a:latin typeface="阿里巴巴普惠体 3.0" panose="00020600040101010101" charset="-122"/>
                  <a:ea typeface="阿里巴巴普惠体 3.0" panose="00020600040101010101" charset="-122"/>
                </a:endParaRPr>
              </a:p>
            </p:txBody>
          </p:sp>
          <p:sp>
            <p:nvSpPr>
              <p:cNvPr id="10" name="文本框 9"/>
              <p:cNvSpPr txBox="1"/>
              <p:nvPr/>
            </p:nvSpPr>
            <p:spPr>
              <a:xfrm>
                <a:off x="4045828" y="3477608"/>
                <a:ext cx="1632205" cy="235682"/>
              </a:xfrm>
              <a:prstGeom prst="rect">
                <a:avLst/>
              </a:prstGeom>
              <a:noFill/>
            </p:spPr>
            <p:txBody>
              <a:bodyPr wrap="square" rtlCol="0">
                <a:spAutoFit/>
              </a:bodyPr>
              <a:lstStyle/>
              <a:p>
                <a:pPr algn="ctr"/>
                <a:r>
                  <a:rPr lang="zh-CN" altLang="en-US" b="1" dirty="0">
                    <a:solidFill>
                      <a:schemeClr val="bg2">
                        <a:lumMod val="50000"/>
                      </a:schemeClr>
                    </a:solidFill>
                    <a:latin typeface="阿里巴巴普惠体 3.0" panose="00020600040101010101" charset="-122"/>
                    <a:ea typeface="阿里巴巴普惠体 3.0" panose="00020600040101010101" charset="-122"/>
                  </a:rPr>
                  <a:t>高层管理者</a:t>
                </a:r>
                <a:endParaRPr lang="zh-CN" altLang="en-US" b="1" dirty="0">
                  <a:solidFill>
                    <a:schemeClr val="bg2">
                      <a:lumMod val="50000"/>
                    </a:schemeClr>
                  </a:solidFill>
                  <a:latin typeface="阿里巴巴普惠体 3.0" panose="00020600040101010101" charset="-122"/>
                  <a:ea typeface="阿里巴巴普惠体 3.0" panose="00020600040101010101" charset="-122"/>
                </a:endParaRPr>
              </a:p>
            </p:txBody>
          </p:sp>
        </p:grpSp>
        <p:grpSp>
          <p:nvGrpSpPr>
            <p:cNvPr id="13" name="组合 12"/>
            <p:cNvGrpSpPr/>
            <p:nvPr/>
          </p:nvGrpSpPr>
          <p:grpSpPr>
            <a:xfrm>
              <a:off x="5861" y="12348"/>
              <a:ext cx="6159" cy="6081"/>
              <a:chOff x="6158255" y="1848080"/>
              <a:chExt cx="4675701" cy="4050084"/>
            </a:xfrm>
          </p:grpSpPr>
          <p:sp>
            <p:nvSpPr>
              <p:cNvPr id="4" name="等腰三角形 55"/>
              <p:cNvSpPr/>
              <p:nvPr/>
            </p:nvSpPr>
            <p:spPr>
              <a:xfrm rot="10800000">
                <a:off x="6158258" y="1867395"/>
                <a:ext cx="4675698" cy="4030769"/>
              </a:xfrm>
              <a:prstGeom prst="triangle">
                <a:avLst/>
              </a:prstGeom>
              <a:gradFill flip="none" rotWithShape="1">
                <a:gsLst>
                  <a:gs pos="0">
                    <a:srgbClr val="0669BE">
                      <a:alpha val="33000"/>
                    </a:srgbClr>
                  </a:gs>
                  <a:gs pos="100000">
                    <a:srgbClr val="66CCFF">
                      <a:alpha val="0"/>
                    </a:srgbClr>
                  </a:gs>
                </a:gsLst>
                <a:lin ang="16200000" scaled="0"/>
                <a:tileRect/>
              </a:gradFill>
              <a:ln w="1270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6" name="等腰三角形 54"/>
              <p:cNvSpPr/>
              <p:nvPr/>
            </p:nvSpPr>
            <p:spPr>
              <a:xfrm>
                <a:off x="6158255" y="1848080"/>
                <a:ext cx="4675698" cy="4030769"/>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8" name="等腰三角形 67"/>
              <p:cNvSpPr/>
              <p:nvPr/>
            </p:nvSpPr>
            <p:spPr>
              <a:xfrm>
                <a:off x="6814630" y="1867392"/>
                <a:ext cx="3357311" cy="2894228"/>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7" name="等腰三角形 66"/>
              <p:cNvSpPr/>
              <p:nvPr/>
            </p:nvSpPr>
            <p:spPr>
              <a:xfrm>
                <a:off x="7910043" y="1864731"/>
                <a:ext cx="1175154" cy="1015035"/>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0" name="文本框 19"/>
              <p:cNvSpPr txBox="1"/>
              <p:nvPr/>
            </p:nvSpPr>
            <p:spPr>
              <a:xfrm>
                <a:off x="7505419" y="1860734"/>
                <a:ext cx="1972254" cy="247208"/>
              </a:xfrm>
              <a:prstGeom prst="rect">
                <a:avLst/>
              </a:prstGeom>
              <a:noFill/>
            </p:spPr>
            <p:txBody>
              <a:bodyPr wrap="square" rtlCol="0">
                <a:spAutoFit/>
                <a:scene3d>
                  <a:camera prst="orthographicFront"/>
                  <a:lightRig rig="threePt" dir="t"/>
                </a:scene3d>
              </a:bodyPr>
              <a:lstStyle/>
              <a:p>
                <a:pPr algn="ctr"/>
                <a:r>
                  <a:rPr lang="zh-CN" altLang="en-US" dirty="0">
                    <a:solidFill>
                      <a:schemeClr val="tx1"/>
                    </a:solidFill>
                    <a:effectLst>
                      <a:outerShdw blurRad="38100" dist="19050" dir="2700000" algn="tl" rotWithShape="0">
                        <a:schemeClr val="dk1">
                          <a:alpha val="40000"/>
                        </a:schemeClr>
                      </a:outerShdw>
                    </a:effectLst>
                    <a:latin typeface="阿里巴巴普惠体 3.0" panose="00020600040101010101" charset="-122"/>
                    <a:ea typeface="阿里巴巴普惠体 3.0" panose="00020600040101010101" charset="-122"/>
                  </a:rPr>
                  <a:t>价值密度</a:t>
                </a:r>
                <a:endParaRPr lang="zh-CN" altLang="en-US" dirty="0">
                  <a:solidFill>
                    <a:schemeClr val="tx1"/>
                  </a:solidFill>
                  <a:effectLst>
                    <a:outerShdw blurRad="38100" dist="19050" dir="2700000" algn="tl" rotWithShape="0">
                      <a:schemeClr val="dk1">
                        <a:alpha val="40000"/>
                      </a:schemeClr>
                    </a:outerShdw>
                  </a:effectLst>
                  <a:latin typeface="阿里巴巴普惠体 3.0" panose="00020600040101010101" charset="-122"/>
                  <a:ea typeface="阿里巴巴普惠体 3.0" panose="00020600040101010101" charset="-122"/>
                </a:endParaRPr>
              </a:p>
            </p:txBody>
          </p:sp>
          <p:sp>
            <p:nvSpPr>
              <p:cNvPr id="21" name="文本框 20"/>
              <p:cNvSpPr txBox="1"/>
              <p:nvPr/>
            </p:nvSpPr>
            <p:spPr>
              <a:xfrm>
                <a:off x="7620050" y="5415355"/>
                <a:ext cx="1972254" cy="247208"/>
              </a:xfrm>
              <a:prstGeom prst="rect">
                <a:avLst/>
              </a:prstGeom>
              <a:noFill/>
            </p:spPr>
            <p:txBody>
              <a:bodyPr wrap="square" rtlCol="0">
                <a:spAutoFit/>
                <a:scene3d>
                  <a:camera prst="orthographicFront"/>
                  <a:lightRig rig="threePt" dir="t"/>
                </a:scene3d>
              </a:bodyPr>
              <a:lstStyle/>
              <a:p>
                <a:pPr algn="ctr"/>
                <a:r>
                  <a:rPr lang="en-US" altLang="en-US" dirty="0">
                    <a:solidFill>
                      <a:schemeClr val="tx1"/>
                    </a:solidFill>
                    <a:effectLst>
                      <a:outerShdw blurRad="38100" dist="19050" dir="2700000" algn="tl" rotWithShape="0">
                        <a:schemeClr val="dk1">
                          <a:alpha val="40000"/>
                        </a:schemeClr>
                      </a:outerShdw>
                    </a:effectLst>
                    <a:latin typeface="阿里巴巴普惠体 3.0" panose="00020600040101010101" charset="-122"/>
                    <a:ea typeface="阿里巴巴普惠体 3.0" panose="00020600040101010101" charset="-122"/>
                  </a:rPr>
                  <a:t>数据</a:t>
                </a:r>
                <a:r>
                  <a:rPr lang="zh-CN" altLang="en-US" dirty="0">
                    <a:solidFill>
                      <a:schemeClr val="tx1"/>
                    </a:solidFill>
                    <a:effectLst>
                      <a:outerShdw blurRad="38100" dist="19050" dir="2700000" algn="tl" rotWithShape="0">
                        <a:schemeClr val="dk1">
                          <a:alpha val="40000"/>
                        </a:schemeClr>
                      </a:outerShdw>
                    </a:effectLst>
                    <a:latin typeface="阿里巴巴普惠体 3.0" panose="00020600040101010101" charset="-122"/>
                    <a:ea typeface="阿里巴巴普惠体 3.0" panose="00020600040101010101" charset="-122"/>
                  </a:rPr>
                  <a:t>储量</a:t>
                </a:r>
                <a:endParaRPr lang="zh-CN" altLang="en-US" dirty="0">
                  <a:solidFill>
                    <a:schemeClr val="tx1"/>
                  </a:solidFill>
                  <a:effectLst>
                    <a:outerShdw blurRad="38100" dist="19050" dir="2700000" algn="tl" rotWithShape="0">
                      <a:schemeClr val="dk1">
                        <a:alpha val="40000"/>
                      </a:schemeClr>
                    </a:outerShdw>
                  </a:effectLst>
                  <a:latin typeface="阿里巴巴普惠体 3.0" panose="00020600040101010101" charset="-122"/>
                  <a:ea typeface="阿里巴巴普惠体 3.0" panose="00020600040101010101" charset="-122"/>
                </a:endParaRPr>
              </a:p>
            </p:txBody>
          </p:sp>
        </p:grpSp>
        <p:grpSp>
          <p:nvGrpSpPr>
            <p:cNvPr id="26" name="组合 25"/>
            <p:cNvGrpSpPr/>
            <p:nvPr/>
          </p:nvGrpSpPr>
          <p:grpSpPr>
            <a:xfrm>
              <a:off x="12050" y="11027"/>
              <a:ext cx="4773" cy="7596"/>
              <a:chOff x="4641260" y="-1365345"/>
              <a:chExt cx="3860265" cy="4823460"/>
            </a:xfrm>
          </p:grpSpPr>
          <p:sp>
            <p:nvSpPr>
              <p:cNvPr id="27" name="Rounded Rectangle 45"/>
              <p:cNvSpPr/>
              <p:nvPr/>
            </p:nvSpPr>
            <p:spPr>
              <a:xfrm>
                <a:off x="5863313" y="-513175"/>
                <a:ext cx="2101188" cy="3971290"/>
              </a:xfrm>
              <a:prstGeom prst="roundRect">
                <a:avLst>
                  <a:gd name="adj" fmla="val 6933"/>
                </a:avLst>
              </a:prstGeom>
              <a:noFill/>
              <a:ln>
                <a:solidFill>
                  <a:schemeClr val="tx1">
                    <a:lumMod val="50000"/>
                    <a:lumOff val="50000"/>
                  </a:schemeClr>
                </a:solidFill>
              </a:ln>
              <a:extLst>
                <a:ext uri="{909E8E84-426E-40DD-AFC4-6F175D3DCCD1}">
                  <a14:hiddenFill xmlns:a14="http://schemas.microsoft.com/office/drawing/2010/main">
                    <a:solidFill>
                      <a:srgbClr val="0E0A0B">
                        <a:alpha val="8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160"/>
              <p:cNvSpPr txBox="1"/>
              <p:nvPr/>
            </p:nvSpPr>
            <p:spPr>
              <a:xfrm>
                <a:off x="4641260" y="-1365345"/>
                <a:ext cx="3860265" cy="370138"/>
              </a:xfrm>
              <a:prstGeom prst="roundRect">
                <a:avLst/>
              </a:prstGeom>
              <a:noFill/>
              <a:ln>
                <a:noFill/>
              </a:ln>
              <a:extLst>
                <a:ext uri="{909E8E84-426E-40DD-AFC4-6F175D3DCCD1}">
                  <a14:hiddenFill xmlns:a14="http://schemas.microsoft.com/office/drawing/2010/main">
                    <a:solidFill>
                      <a:srgbClr val="0E0A0B"/>
                    </a:solidFill>
                  </a14:hiddenFill>
                </a:ext>
              </a:extLst>
            </p:spPr>
            <p:txBody>
              <a:bodyPr wrap="square" rtlCol="0">
                <a:spAutoFit/>
                <a:scene3d>
                  <a:camera prst="orthographicFront"/>
                  <a:lightRig rig="threePt" dir="t"/>
                </a:scene3d>
              </a:bodyPr>
              <a:lstStyle/>
              <a:p>
                <a:pPr algn="ctr"/>
                <a:r>
                  <a:rPr lang="zh-CN" altLang="en-US" sz="2800" b="1" dirty="0" err="1">
                    <a:solidFill>
                      <a:schemeClr val="accent1">
                        <a:lumMod val="50000"/>
                      </a:schemeClr>
                    </a:solidFill>
                    <a:effectLst/>
                    <a:latin typeface="阿里巴巴普惠体 3.0" panose="00020600040101010101" charset="-122"/>
                    <a:ea typeface="阿里巴巴普惠体 3.0" panose="00020600040101010101" charset="-122"/>
                    <a:cs typeface="等线" panose="02010600030101010101" charset="-122"/>
                  </a:rPr>
                  <a:t>内容</a:t>
                </a:r>
                <a:endParaRPr lang="zh-CN" altLang="en-US" sz="2800" b="1" dirty="0" err="1">
                  <a:solidFill>
                    <a:schemeClr val="accent1">
                      <a:lumMod val="50000"/>
                    </a:schemeClr>
                  </a:solidFill>
                  <a:effectLst/>
                  <a:latin typeface="阿里巴巴普惠体 3.0" panose="00020600040101010101" charset="-122"/>
                  <a:ea typeface="阿里巴巴普惠体 3.0" panose="00020600040101010101" charset="-122"/>
                  <a:cs typeface="等线" panose="02010600030101010101" charset="-122"/>
                </a:endParaRPr>
              </a:p>
            </p:txBody>
          </p:sp>
          <p:sp>
            <p:nvSpPr>
              <p:cNvPr id="29" name="文本框 28"/>
              <p:cNvSpPr txBox="1"/>
              <p:nvPr/>
            </p:nvSpPr>
            <p:spPr>
              <a:xfrm>
                <a:off x="6048607" y="-119741"/>
                <a:ext cx="1611866" cy="649377"/>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阿里巴巴普惠体 3.0" panose="00020600040101010101" charset="-122"/>
                    <a:ea typeface="阿里巴巴普惠体 3.0" panose="00020600040101010101" charset="-122"/>
                  </a:rPr>
                  <a:t>决策、</a:t>
                </a:r>
                <a:r>
                  <a:rPr lang="en-US" altLang="en-US" sz="2000" dirty="0">
                    <a:solidFill>
                      <a:schemeClr val="bg1">
                        <a:lumMod val="50000"/>
                      </a:schemeClr>
                    </a:solidFill>
                    <a:latin typeface="阿里巴巴普惠体 3.0" panose="00020600040101010101" charset="-122"/>
                    <a:ea typeface="阿里巴巴普惠体 3.0" panose="00020600040101010101" charset="-122"/>
                  </a:rPr>
                  <a:t>监督</a:t>
                </a:r>
                <a:endParaRPr lang="en-US" altLang="zh-CN" sz="2000" dirty="0">
                  <a:solidFill>
                    <a:schemeClr val="bg1">
                      <a:lumMod val="50000"/>
                    </a:schemeClr>
                  </a:solidFill>
                  <a:latin typeface="阿里巴巴普惠体 3.0" panose="00020600040101010101" charset="-122"/>
                  <a:ea typeface="阿里巴巴普惠体 3.0" panose="00020600040101010101" charset="-122"/>
                </a:endParaRPr>
              </a:p>
              <a:p>
                <a:pPr algn="ctr">
                  <a:lnSpc>
                    <a:spcPct val="150000"/>
                  </a:lnSpc>
                </a:pPr>
                <a:r>
                  <a:rPr lang="en-US" altLang="en-US" sz="2000" dirty="0">
                    <a:solidFill>
                      <a:schemeClr val="bg1">
                        <a:lumMod val="50000"/>
                      </a:schemeClr>
                    </a:solidFill>
                    <a:latin typeface="阿里巴巴普惠体 3.0" panose="00020600040101010101" charset="-122"/>
                    <a:ea typeface="阿里巴巴普惠体 3.0" panose="00020600040101010101" charset="-122"/>
                  </a:rPr>
                  <a:t>知识</a:t>
                </a:r>
                <a:r>
                  <a:rPr lang="zh-CN" altLang="en-US" sz="2000" dirty="0">
                    <a:solidFill>
                      <a:schemeClr val="bg1">
                        <a:lumMod val="50000"/>
                      </a:schemeClr>
                    </a:solidFill>
                    <a:latin typeface="阿里巴巴普惠体 3.0" panose="00020600040101010101" charset="-122"/>
                    <a:ea typeface="阿里巴巴普惠体 3.0" panose="00020600040101010101" charset="-122"/>
                  </a:rPr>
                  <a:t>消费</a:t>
                </a:r>
                <a:endParaRPr lang="zh-CN" altLang="en-US" sz="2000" dirty="0">
                  <a:solidFill>
                    <a:schemeClr val="bg1">
                      <a:lumMod val="50000"/>
                    </a:schemeClr>
                  </a:solidFill>
                  <a:latin typeface="阿里巴巴普惠体 3.0" panose="00020600040101010101" charset="-122"/>
                  <a:ea typeface="阿里巴巴普惠体 3.0" panose="00020600040101010101" charset="-122"/>
                </a:endParaRPr>
              </a:p>
            </p:txBody>
          </p:sp>
          <p:sp>
            <p:nvSpPr>
              <p:cNvPr id="30" name="文本框 29"/>
              <p:cNvSpPr txBox="1"/>
              <p:nvPr/>
            </p:nvSpPr>
            <p:spPr>
              <a:xfrm>
                <a:off x="5627945" y="1025426"/>
                <a:ext cx="2546343" cy="944807"/>
              </a:xfrm>
              <a:prstGeom prst="rect">
                <a:avLst/>
              </a:prstGeom>
              <a:noFill/>
            </p:spPr>
            <p:txBody>
              <a:bodyPr wrap="square" rtlCol="0">
                <a:spAutoFit/>
              </a:bodyPr>
              <a:lstStyle/>
              <a:p>
                <a:pPr algn="ctr">
                  <a:lnSpc>
                    <a:spcPct val="150000"/>
                  </a:lnSpc>
                </a:pPr>
                <a:r>
                  <a:rPr lang="en-US" altLang="en-US" sz="2000" dirty="0">
                    <a:solidFill>
                      <a:schemeClr val="bg1">
                        <a:lumMod val="50000"/>
                      </a:schemeClr>
                    </a:solidFill>
                    <a:latin typeface="阿里巴巴普惠体 3.0" panose="00020600040101010101" charset="-122"/>
                    <a:ea typeface="阿里巴巴普惠体 3.0" panose="00020600040101010101" charset="-122"/>
                  </a:rPr>
                  <a:t>职能化管理</a:t>
                </a:r>
                <a:endParaRPr lang="en-US" altLang="zh-CN" sz="2000" dirty="0">
                  <a:solidFill>
                    <a:schemeClr val="bg1">
                      <a:lumMod val="50000"/>
                    </a:schemeClr>
                  </a:solidFill>
                  <a:latin typeface="阿里巴巴普惠体 3.0" panose="00020600040101010101" charset="-122"/>
                  <a:ea typeface="阿里巴巴普惠体 3.0" panose="00020600040101010101" charset="-122"/>
                </a:endParaRPr>
              </a:p>
              <a:p>
                <a:pPr algn="ctr">
                  <a:lnSpc>
                    <a:spcPct val="150000"/>
                  </a:lnSpc>
                </a:pPr>
                <a:r>
                  <a:rPr lang="en-US" altLang="en-US" sz="2000" dirty="0" err="1">
                    <a:solidFill>
                      <a:schemeClr val="bg1">
                        <a:lumMod val="50000"/>
                      </a:schemeClr>
                    </a:solidFill>
                    <a:latin typeface="阿里巴巴普惠体 3.0" panose="00020600040101010101" charset="-122"/>
                    <a:ea typeface="阿里巴巴普惠体 3.0" panose="00020600040101010101" charset="-122"/>
                  </a:rPr>
                  <a:t>信息</a:t>
                </a:r>
                <a:r>
                  <a:rPr lang="zh-CN" altLang="en-US" sz="2000" dirty="0">
                    <a:solidFill>
                      <a:schemeClr val="bg1">
                        <a:lumMod val="50000"/>
                      </a:schemeClr>
                    </a:solidFill>
                    <a:latin typeface="阿里巴巴普惠体 3.0" panose="00020600040101010101" charset="-122"/>
                    <a:ea typeface="阿里巴巴普惠体 3.0" panose="00020600040101010101" charset="-122"/>
                  </a:rPr>
                  <a:t>加工</a:t>
                </a:r>
                <a:endParaRPr lang="en-US" altLang="zh-CN" sz="2000" dirty="0">
                  <a:solidFill>
                    <a:schemeClr val="bg1">
                      <a:lumMod val="50000"/>
                    </a:schemeClr>
                  </a:solidFill>
                  <a:latin typeface="阿里巴巴普惠体 3.0" panose="00020600040101010101" charset="-122"/>
                  <a:ea typeface="阿里巴巴普惠体 3.0" panose="00020600040101010101" charset="-122"/>
                </a:endParaRPr>
              </a:p>
              <a:p>
                <a:pPr algn="ctr">
                  <a:lnSpc>
                    <a:spcPct val="150000"/>
                  </a:lnSpc>
                </a:pPr>
                <a:r>
                  <a:rPr lang="en-US" altLang="en-US" sz="2000" dirty="0" err="1">
                    <a:solidFill>
                      <a:schemeClr val="bg1">
                        <a:lumMod val="50000"/>
                      </a:schemeClr>
                    </a:solidFill>
                    <a:latin typeface="阿里巴巴普惠体 3.0" panose="00020600040101010101" charset="-122"/>
                    <a:ea typeface="阿里巴巴普惠体 3.0" panose="00020600040101010101" charset="-122"/>
                  </a:rPr>
                  <a:t>知识</a:t>
                </a:r>
                <a:r>
                  <a:rPr lang="zh-CN" altLang="en-US" sz="2000" dirty="0">
                    <a:solidFill>
                      <a:schemeClr val="bg1">
                        <a:lumMod val="50000"/>
                      </a:schemeClr>
                    </a:solidFill>
                    <a:latin typeface="阿里巴巴普惠体 3.0" panose="00020600040101010101" charset="-122"/>
                    <a:ea typeface="阿里巴巴普惠体 3.0" panose="00020600040101010101" charset="-122"/>
                  </a:rPr>
                  <a:t>消费</a:t>
                </a:r>
                <a:endParaRPr lang="zh-CN" altLang="en-US" sz="2000" dirty="0">
                  <a:solidFill>
                    <a:schemeClr val="bg1">
                      <a:lumMod val="50000"/>
                    </a:schemeClr>
                  </a:solidFill>
                  <a:latin typeface="阿里巴巴普惠体 3.0" panose="00020600040101010101" charset="-122"/>
                  <a:ea typeface="阿里巴巴普惠体 3.0" panose="00020600040101010101" charset="-122"/>
                </a:endParaRPr>
              </a:p>
            </p:txBody>
          </p:sp>
          <p:sp>
            <p:nvSpPr>
              <p:cNvPr id="31" name="文本框 30"/>
              <p:cNvSpPr txBox="1"/>
              <p:nvPr/>
            </p:nvSpPr>
            <p:spPr>
              <a:xfrm>
                <a:off x="5574579" y="2518004"/>
                <a:ext cx="2546343" cy="649377"/>
              </a:xfrm>
              <a:prstGeom prst="rect">
                <a:avLst/>
              </a:prstGeom>
              <a:noFill/>
            </p:spPr>
            <p:txBody>
              <a:bodyPr wrap="square" rtlCol="0">
                <a:spAutoFit/>
              </a:bodyPr>
              <a:lstStyle/>
              <a:p>
                <a:pPr algn="ctr">
                  <a:lnSpc>
                    <a:spcPct val="150000"/>
                  </a:lnSpc>
                </a:pPr>
                <a:r>
                  <a:rPr lang="zh-CN" altLang="en-US" sz="2000" dirty="0">
                    <a:solidFill>
                      <a:schemeClr val="bg1">
                        <a:lumMod val="50000"/>
                      </a:schemeClr>
                    </a:solidFill>
                    <a:latin typeface="阿里巴巴普惠体 3.0" panose="00020600040101010101" charset="-122"/>
                    <a:ea typeface="阿里巴巴普惠体 3.0" panose="00020600040101010101" charset="-122"/>
                  </a:rPr>
                  <a:t>业务处理</a:t>
                </a:r>
                <a:endParaRPr lang="en-US" altLang="zh-CN" sz="2000" dirty="0">
                  <a:solidFill>
                    <a:schemeClr val="bg1">
                      <a:lumMod val="50000"/>
                    </a:schemeClr>
                  </a:solidFill>
                  <a:latin typeface="阿里巴巴普惠体 3.0" panose="00020600040101010101" charset="-122"/>
                  <a:ea typeface="阿里巴巴普惠体 3.0" panose="00020600040101010101" charset="-122"/>
                </a:endParaRPr>
              </a:p>
              <a:p>
                <a:pPr algn="ctr">
                  <a:lnSpc>
                    <a:spcPct val="150000"/>
                  </a:lnSpc>
                </a:pPr>
                <a:r>
                  <a:rPr lang="en-US" altLang="en-US" sz="2000" dirty="0">
                    <a:solidFill>
                      <a:schemeClr val="bg1">
                        <a:lumMod val="50000"/>
                      </a:schemeClr>
                    </a:solidFill>
                    <a:latin typeface="阿里巴巴普惠体 3.0" panose="00020600040101010101" charset="-122"/>
                    <a:ea typeface="阿里巴巴普惠体 3.0" panose="00020600040101010101" charset="-122"/>
                  </a:rPr>
                  <a:t>数据生产</a:t>
                </a:r>
                <a:endParaRPr lang="en-US" altLang="en-US" sz="2000" dirty="0">
                  <a:solidFill>
                    <a:schemeClr val="bg1">
                      <a:lumMod val="50000"/>
                    </a:schemeClr>
                  </a:solidFill>
                  <a:latin typeface="阿里巴巴普惠体 3.0" panose="00020600040101010101" charset="-122"/>
                  <a:ea typeface="阿里巴巴普惠体 3.0" panose="00020600040101010101" charset="-122"/>
                </a:endParaRPr>
              </a:p>
            </p:txBody>
          </p:sp>
        </p:grpSp>
        <p:sp>
          <p:nvSpPr>
            <p:cNvPr id="32" name="等腰三角形 67"/>
            <p:cNvSpPr/>
            <p:nvPr/>
          </p:nvSpPr>
          <p:spPr>
            <a:xfrm>
              <a:off x="7472" y="12367"/>
              <a:ext cx="2927" cy="2873"/>
            </a:xfrm>
            <a:prstGeom prst="triangle">
              <a:avLst/>
            </a:prstGeom>
            <a:noFill/>
            <a:ln w="12700" cmpd="sng">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91" name="矩形: 圆角 90"/>
            <p:cNvSpPr/>
            <p:nvPr/>
          </p:nvSpPr>
          <p:spPr>
            <a:xfrm>
              <a:off x="19174" y="10976"/>
              <a:ext cx="4020" cy="1141"/>
            </a:xfrm>
            <a:prstGeom prst="roundRect">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pPr>
              <a:endParaRPr lang="zh-CN" altLang="en-US" sz="2400">
                <a:solidFill>
                  <a:schemeClr val="tx1"/>
                </a:solidFill>
              </a:endParaRPr>
            </a:p>
          </p:txBody>
        </p:sp>
        <p:sp>
          <p:nvSpPr>
            <p:cNvPr id="77" name="矩形: 圆角 76"/>
            <p:cNvSpPr/>
            <p:nvPr/>
          </p:nvSpPr>
          <p:spPr>
            <a:xfrm>
              <a:off x="19174" y="17404"/>
              <a:ext cx="4020" cy="1141"/>
            </a:xfrm>
            <a:prstGeom prst="roundRect">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fontAlgn="base">
                <a:spcBef>
                  <a:spcPct val="0"/>
                </a:spcBef>
                <a:spcAft>
                  <a:spcPct val="0"/>
                </a:spcAft>
              </a:pPr>
              <a:endParaRPr lang="zh-CN" altLang="en-US" sz="2400">
                <a:solidFill>
                  <a:schemeClr val="tx1"/>
                </a:solidFill>
              </a:endParaRPr>
            </a:p>
          </p:txBody>
        </p:sp>
        <p:sp>
          <p:nvSpPr>
            <p:cNvPr id="51" name="双括号 50"/>
            <p:cNvSpPr/>
            <p:nvPr/>
          </p:nvSpPr>
          <p:spPr>
            <a:xfrm>
              <a:off x="20138" y="15848"/>
              <a:ext cx="2093" cy="817"/>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latin typeface="微软雅黑" charset="-122"/>
                <a:ea typeface="微软雅黑" charset="-122"/>
              </a:endParaRPr>
            </a:p>
          </p:txBody>
        </p:sp>
        <p:sp>
          <p:nvSpPr>
            <p:cNvPr id="52" name="文本框 3"/>
            <p:cNvSpPr txBox="1"/>
            <p:nvPr/>
          </p:nvSpPr>
          <p:spPr>
            <a:xfrm>
              <a:off x="20109" y="15841"/>
              <a:ext cx="2151" cy="650"/>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en-US" altLang="zh-CN" sz="2000" dirty="0">
                  <a:solidFill>
                    <a:schemeClr val="tx1"/>
                  </a:solidFill>
                  <a:latin typeface="阿里巴巴普惠体 3.0" panose="00020600040101010101" charset="-122"/>
                  <a:ea typeface="阿里巴巴普惠体 3.0" panose="00020600040101010101" charset="-122"/>
                </a:rPr>
                <a:t> </a:t>
              </a:r>
              <a:r>
                <a:rPr lang="zh-CN" altLang="en-US" sz="2000" b="1" dirty="0">
                  <a:solidFill>
                    <a:schemeClr val="tx1"/>
                  </a:solidFill>
                  <a:latin typeface="阿里巴巴普惠体 3.0" panose="00020600040101010101" charset="-122"/>
                  <a:ea typeface="阿里巴巴普惠体 3.0" panose="00020600040101010101" charset="-122"/>
                </a:rPr>
                <a:t>数据</a:t>
              </a:r>
              <a:r>
                <a:rPr lang="en-US" altLang="en-US" sz="2000" dirty="0">
                  <a:solidFill>
                    <a:schemeClr val="tx1"/>
                  </a:solidFill>
                  <a:latin typeface="阿里巴巴普惠体 3.0" panose="00020600040101010101" charset="-122"/>
                  <a:ea typeface="阿里巴巴普惠体 3.0" panose="00020600040101010101" charset="-122"/>
                </a:rPr>
                <a:t>生产</a:t>
              </a:r>
              <a:endParaRPr lang="en-US" altLang="zh-CN" sz="2000" dirty="0">
                <a:solidFill>
                  <a:schemeClr val="tx1"/>
                </a:solidFill>
                <a:latin typeface="阿里巴巴普惠体 3.0" panose="00020600040101010101" charset="-122"/>
                <a:ea typeface="阿里巴巴普惠体 3.0" panose="00020600040101010101" charset="-122"/>
              </a:endParaRPr>
            </a:p>
            <a:p>
              <a:pPr fontAlgn="base">
                <a:spcBef>
                  <a:spcPct val="0"/>
                </a:spcBef>
                <a:spcAft>
                  <a:spcPct val="0"/>
                </a:spcAft>
              </a:pPr>
              <a:r>
                <a:rPr lang="en-US" altLang="en-US" sz="1600" dirty="0">
                  <a:solidFill>
                    <a:schemeClr val="tx1"/>
                  </a:solidFill>
                  <a:latin typeface="阿里巴巴普惠体 3.0" panose="00020600040101010101" charset="-122"/>
                  <a:ea typeface="阿里巴巴普惠体 3.0" panose="00020600040101010101" charset="-122"/>
                </a:rPr>
                <a:t>海量、巨量</a:t>
              </a:r>
              <a:endParaRPr lang="en-US" altLang="en-US" sz="1600" dirty="0">
                <a:solidFill>
                  <a:schemeClr val="tx1"/>
                </a:solidFill>
                <a:latin typeface="阿里巴巴普惠体 3.0" panose="00020600040101010101" charset="-122"/>
                <a:ea typeface="阿里巴巴普惠体 3.0" panose="00020600040101010101" charset="-122"/>
              </a:endParaRPr>
            </a:p>
          </p:txBody>
        </p:sp>
        <p:sp>
          <p:nvSpPr>
            <p:cNvPr id="54" name="双括号 53"/>
            <p:cNvSpPr/>
            <p:nvPr/>
          </p:nvSpPr>
          <p:spPr>
            <a:xfrm>
              <a:off x="20138" y="12846"/>
              <a:ext cx="2093" cy="817"/>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latin typeface="微软雅黑" charset="-122"/>
                <a:ea typeface="微软雅黑" charset="-122"/>
              </a:endParaRPr>
            </a:p>
          </p:txBody>
        </p:sp>
        <p:sp>
          <p:nvSpPr>
            <p:cNvPr id="63" name="文本框 3"/>
            <p:cNvSpPr txBox="1"/>
            <p:nvPr/>
          </p:nvSpPr>
          <p:spPr>
            <a:xfrm>
              <a:off x="20109" y="12849"/>
              <a:ext cx="2151" cy="650"/>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zh-CN" altLang="en-US" sz="2000" b="1" dirty="0">
                  <a:solidFill>
                    <a:schemeClr val="tx1"/>
                  </a:solidFill>
                  <a:latin typeface="阿里巴巴普惠体 3.0" panose="00020600040101010101" charset="-122"/>
                  <a:ea typeface="阿里巴巴普惠体 3.0" panose="00020600040101010101" charset="-122"/>
                </a:rPr>
                <a:t>知识</a:t>
              </a:r>
              <a:r>
                <a:rPr lang="zh-CN" altLang="en-US" sz="2000" dirty="0">
                  <a:solidFill>
                    <a:schemeClr val="tx1"/>
                  </a:solidFill>
                  <a:latin typeface="阿里巴巴普惠体 3.0" panose="00020600040101010101" charset="-122"/>
                  <a:ea typeface="阿里巴巴普惠体 3.0" panose="00020600040101010101" charset="-122"/>
                </a:rPr>
                <a:t>消费</a:t>
              </a:r>
              <a:endParaRPr lang="en-US" altLang="zh-CN" sz="2000" dirty="0">
                <a:solidFill>
                  <a:schemeClr val="tx1"/>
                </a:solidFill>
                <a:latin typeface="阿里巴巴普惠体 3.0" panose="00020600040101010101" charset="-122"/>
                <a:ea typeface="阿里巴巴普惠体 3.0" panose="00020600040101010101" charset="-122"/>
              </a:endParaRPr>
            </a:p>
            <a:p>
              <a:pPr fontAlgn="base">
                <a:spcBef>
                  <a:spcPct val="0"/>
                </a:spcBef>
                <a:spcAft>
                  <a:spcPct val="0"/>
                </a:spcAft>
              </a:pPr>
              <a:r>
                <a:rPr lang="en-US" altLang="en-US" sz="1600" dirty="0">
                  <a:solidFill>
                    <a:schemeClr val="tx1"/>
                  </a:solidFill>
                  <a:latin typeface="阿里巴巴普惠体 3.0" panose="00020600040101010101" charset="-122"/>
                  <a:ea typeface="阿里巴巴普惠体 3.0" panose="00020600040101010101" charset="-122"/>
                </a:rPr>
                <a:t>少量、微量</a:t>
              </a:r>
              <a:endParaRPr lang="en-US" altLang="en-US" sz="1600" dirty="0">
                <a:solidFill>
                  <a:schemeClr val="tx1"/>
                </a:solidFill>
                <a:latin typeface="阿里巴巴普惠体 3.0" panose="00020600040101010101" charset="-122"/>
                <a:ea typeface="阿里巴巴普惠体 3.0" panose="00020600040101010101" charset="-122"/>
              </a:endParaRPr>
            </a:p>
          </p:txBody>
        </p:sp>
        <p:sp>
          <p:nvSpPr>
            <p:cNvPr id="64" name="双括号 63"/>
            <p:cNvSpPr/>
            <p:nvPr/>
          </p:nvSpPr>
          <p:spPr>
            <a:xfrm>
              <a:off x="20138" y="14333"/>
              <a:ext cx="2093" cy="817"/>
            </a:xfrm>
            <a:prstGeom prst="bracketPair">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dirty="0">
                <a:solidFill>
                  <a:schemeClr val="tx1"/>
                </a:solidFill>
                <a:highlight>
                  <a:srgbClr val="808080"/>
                </a:highlight>
                <a:latin typeface="微软雅黑" charset="-122"/>
                <a:ea typeface="微软雅黑" charset="-122"/>
              </a:endParaRPr>
            </a:p>
          </p:txBody>
        </p:sp>
        <p:sp>
          <p:nvSpPr>
            <p:cNvPr id="65" name="文本框 3"/>
            <p:cNvSpPr txBox="1"/>
            <p:nvPr/>
          </p:nvSpPr>
          <p:spPr>
            <a:xfrm>
              <a:off x="20109" y="14470"/>
              <a:ext cx="2151" cy="402"/>
            </a:xfrm>
            <a:prstGeom prst="rect">
              <a:avLst/>
            </a:prstGeom>
            <a:noFill/>
          </p:spPr>
          <p:txBody>
            <a:bodyPr wrap="square" rtlCol="0">
              <a:spAutoFit/>
            </a:bodyPr>
            <a:lstStyle>
              <a:defPPr>
                <a:defRPr lang="zh-CN"/>
              </a:defPPr>
              <a:lvl1pPr algn="ctr">
                <a:defRPr sz="1200">
                  <a:solidFill>
                    <a:srgbClr val="00B0F0"/>
                  </a:solidFill>
                  <a:latin typeface="微软雅黑" charset="-122"/>
                  <a:ea typeface="微软雅黑" charset="-122"/>
                </a:defRPr>
              </a:lvl1pPr>
            </a:lstStyle>
            <a:p>
              <a:pPr fontAlgn="base">
                <a:spcBef>
                  <a:spcPct val="0"/>
                </a:spcBef>
                <a:spcAft>
                  <a:spcPct val="0"/>
                </a:spcAft>
              </a:pPr>
              <a:r>
                <a:rPr lang="en-US" altLang="en-US" sz="2000" dirty="0">
                  <a:solidFill>
                    <a:schemeClr val="tx1"/>
                  </a:solidFill>
                  <a:latin typeface="阿里巴巴普惠体 3.0" panose="00020600040101010101" charset="-122"/>
                  <a:ea typeface="阿里巴巴普惠体 3.0" panose="00020600040101010101" charset="-122"/>
                </a:rPr>
                <a:t>认知、转化</a:t>
              </a:r>
              <a:endParaRPr lang="en-US" altLang="en-US" sz="2000" dirty="0">
                <a:solidFill>
                  <a:schemeClr val="tx1"/>
                </a:solidFill>
                <a:latin typeface="阿里巴巴普惠体 3.0" panose="00020600040101010101" charset="-122"/>
                <a:ea typeface="阿里巴巴普惠体 3.0" panose="00020600040101010101" charset="-122"/>
              </a:endParaRPr>
            </a:p>
          </p:txBody>
        </p:sp>
        <p:sp>
          <p:nvSpPr>
            <p:cNvPr id="70" name="文本框 3"/>
            <p:cNvSpPr txBox="1"/>
            <p:nvPr/>
          </p:nvSpPr>
          <p:spPr>
            <a:xfrm>
              <a:off x="19832" y="17682"/>
              <a:ext cx="2704" cy="538"/>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lnSpc>
                  <a:spcPct val="120000"/>
                </a:lnSpc>
                <a:spcBef>
                  <a:spcPct val="0"/>
                </a:spcBef>
                <a:spcAft>
                  <a:spcPct val="0"/>
                </a:spcAft>
              </a:pPr>
              <a:r>
                <a:rPr lang="zh-CN" altLang="en-US" sz="2400" dirty="0">
                  <a:solidFill>
                    <a:schemeClr val="tx1"/>
                  </a:solidFill>
                  <a:latin typeface="阿里巴巴普惠体 3.0" panose="00020600040101010101" charset="-122"/>
                  <a:ea typeface="阿里巴巴普惠体 3.0" panose="00020600040101010101" charset="-122"/>
                </a:rPr>
                <a:t>业务</a:t>
              </a:r>
              <a:r>
                <a:rPr lang="en-US" altLang="en-US" sz="2400" dirty="0">
                  <a:solidFill>
                    <a:schemeClr val="tx1"/>
                  </a:solidFill>
                  <a:latin typeface="阿里巴巴普惠体 3.0" panose="00020600040101010101" charset="-122"/>
                  <a:ea typeface="阿里巴巴普惠体 3.0" panose="00020600040101010101" charset="-122"/>
                </a:rPr>
                <a:t>过程</a:t>
              </a:r>
              <a:endParaRPr lang="en-US" altLang="en-US" sz="2400" dirty="0">
                <a:solidFill>
                  <a:schemeClr val="tx1"/>
                </a:solidFill>
                <a:latin typeface="阿里巴巴普惠体 3.0" panose="00020600040101010101" charset="-122"/>
                <a:ea typeface="阿里巴巴普惠体 3.0" panose="00020600040101010101" charset="-122"/>
              </a:endParaRPr>
            </a:p>
          </p:txBody>
        </p:sp>
        <p:sp>
          <p:nvSpPr>
            <p:cNvPr id="71" name="文本框 3"/>
            <p:cNvSpPr txBox="1"/>
            <p:nvPr/>
          </p:nvSpPr>
          <p:spPr>
            <a:xfrm>
              <a:off x="19832" y="11274"/>
              <a:ext cx="2704" cy="612"/>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lnSpc>
                  <a:spcPct val="120000"/>
                </a:lnSpc>
                <a:spcBef>
                  <a:spcPct val="0"/>
                </a:spcBef>
                <a:spcAft>
                  <a:spcPct val="0"/>
                </a:spcAft>
              </a:pPr>
              <a:r>
                <a:rPr lang="zh-CN" altLang="en-US" sz="2800" dirty="0">
                  <a:solidFill>
                    <a:schemeClr val="tx1"/>
                  </a:solidFill>
                  <a:latin typeface="阿里巴巴普惠体 3.0" panose="00020600040101010101" charset="-122"/>
                  <a:ea typeface="阿里巴巴普惠体 3.0" panose="00020600040101010101" charset="-122"/>
                </a:rPr>
                <a:t>人的管理思维</a:t>
              </a:r>
              <a:endParaRPr lang="zh-CN" altLang="en-US" sz="2800" dirty="0">
                <a:solidFill>
                  <a:schemeClr val="tx1"/>
                </a:solidFill>
                <a:latin typeface="阿里巴巴普惠体 3.0" panose="00020600040101010101" charset="-122"/>
                <a:ea typeface="阿里巴巴普惠体 3.0" panose="00020600040101010101" charset="-122"/>
              </a:endParaRPr>
            </a:p>
          </p:txBody>
        </p:sp>
        <p:sp>
          <p:nvSpPr>
            <p:cNvPr id="83" name="等腰三角形 82"/>
            <p:cNvSpPr/>
            <p:nvPr/>
          </p:nvSpPr>
          <p:spPr>
            <a:xfrm>
              <a:off x="21026" y="13883"/>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4" name="等腰三角形 83"/>
            <p:cNvSpPr/>
            <p:nvPr/>
          </p:nvSpPr>
          <p:spPr>
            <a:xfrm>
              <a:off x="21026" y="15409"/>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5" name="等腰三角形 84"/>
            <p:cNvSpPr/>
            <p:nvPr/>
          </p:nvSpPr>
          <p:spPr>
            <a:xfrm>
              <a:off x="21026" y="16941"/>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sp>
          <p:nvSpPr>
            <p:cNvPr id="86" name="等腰三角形 85"/>
            <p:cNvSpPr/>
            <p:nvPr/>
          </p:nvSpPr>
          <p:spPr>
            <a:xfrm>
              <a:off x="21026" y="12454"/>
              <a:ext cx="301" cy="174"/>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schemeClr val="tx1"/>
                </a:solidFill>
              </a:endParaRPr>
            </a:p>
          </p:txBody>
        </p:sp>
        <p:cxnSp>
          <p:nvCxnSpPr>
            <p:cNvPr id="33" name="直线箭头连接符 6"/>
            <p:cNvCxnSpPr/>
            <p:nvPr/>
          </p:nvCxnSpPr>
          <p:spPr>
            <a:xfrm flipV="1">
              <a:off x="19606" y="12145"/>
              <a:ext cx="0" cy="5260"/>
            </a:xfrm>
            <a:prstGeom prst="straightConnector1">
              <a:avLst/>
            </a:prstGeom>
            <a:ln w="25400">
              <a:gradFill>
                <a:gsLst>
                  <a:gs pos="0">
                    <a:srgbClr val="66CCFF"/>
                  </a:gs>
                  <a:gs pos="100000">
                    <a:srgbClr val="002060"/>
                  </a:gs>
                </a:gsLst>
                <a:lin ang="5400000" scaled="1"/>
              </a:gradFill>
              <a:prstDash val="dash"/>
              <a:tailEnd type="triangle"/>
            </a:ln>
          </p:spPr>
          <p:style>
            <a:lnRef idx="1">
              <a:schemeClr val="accent1"/>
            </a:lnRef>
            <a:fillRef idx="0">
              <a:schemeClr val="accent1"/>
            </a:fillRef>
            <a:effectRef idx="0">
              <a:schemeClr val="accent1"/>
            </a:effectRef>
            <a:fontRef idx="minor">
              <a:schemeClr val="tx1"/>
            </a:fontRef>
          </p:style>
        </p:cxnSp>
        <p:sp>
          <p:nvSpPr>
            <p:cNvPr id="79" name="文本框 3"/>
            <p:cNvSpPr txBox="1"/>
            <p:nvPr/>
          </p:nvSpPr>
          <p:spPr>
            <a:xfrm>
              <a:off x="19096" y="12988"/>
              <a:ext cx="508" cy="1457"/>
            </a:xfrm>
            <a:prstGeom prst="rect">
              <a:avLst/>
            </a:prstGeom>
            <a:noFill/>
            <a:extLst>
              <a:ext uri="{909E8E84-426E-40DD-AFC4-6F175D3DCCD1}">
                <a14:hiddenFill xmlns:a14="http://schemas.microsoft.com/office/drawing/2010/main">
                  <a:solidFill>
                    <a:srgbClr val="0E0A0B"/>
                  </a:solidFill>
                </a14:hiddenFill>
              </a:ext>
            </a:extLst>
          </p:spPr>
          <p:txBody>
            <a:bodyPr wrap="square" rtlCol="0">
              <a:spAutoFit/>
            </a:bodyPr>
            <a:lstStyle>
              <a:defPPr>
                <a:defRPr lang="zh-CN"/>
              </a:defPPr>
              <a:lvl1pPr algn="ctr">
                <a:defRPr sz="1600">
                  <a:solidFill>
                    <a:schemeClr val="tx1">
                      <a:lumMod val="65000"/>
                      <a:lumOff val="35000"/>
                    </a:schemeClr>
                  </a:solidFill>
                  <a:latin typeface="微软雅黑" charset="-122"/>
                  <a:ea typeface="微软雅黑" charset="-122"/>
                </a:defRPr>
              </a:lvl1pPr>
            </a:lstStyle>
            <a:p>
              <a:pPr fontAlgn="base">
                <a:spcBef>
                  <a:spcPct val="0"/>
                </a:spcBef>
                <a:spcAft>
                  <a:spcPct val="0"/>
                </a:spcAft>
              </a:pPr>
              <a:r>
                <a:rPr lang="zh-CN" altLang="en-US" sz="2800" b="1" dirty="0">
                  <a:solidFill>
                    <a:srgbClr val="093156"/>
                  </a:solidFill>
                  <a:latin typeface="阿里巴巴普惠体 3.0" panose="00020600040101010101" charset="-122"/>
                  <a:ea typeface="阿里巴巴普惠体 3.0" panose="00020600040101010101" charset="-122"/>
                </a:rPr>
                <a:t>认知</a:t>
              </a:r>
              <a:r>
                <a:rPr lang="zh-CN" altLang="en-US" b="1" dirty="0">
                  <a:solidFill>
                    <a:schemeClr val="tx1"/>
                  </a:solidFill>
                  <a:latin typeface="阿里巴巴普惠体 3.0" panose="00020600040101010101" charset="-122"/>
                  <a:ea typeface="阿里巴巴普惠体 3.0" panose="00020600040101010101" charset="-122"/>
                </a:rPr>
                <a:t>路径</a:t>
              </a:r>
              <a:endParaRPr lang="zh-CN" altLang="en-US" b="1" dirty="0">
                <a:solidFill>
                  <a:schemeClr val="tx1"/>
                </a:solidFill>
                <a:latin typeface="阿里巴巴普惠体 3.0" panose="00020600040101010101" charset="-122"/>
                <a:ea typeface="阿里巴巴普惠体 3.0" panose="00020600040101010101" charset="-122"/>
              </a:endParaRPr>
            </a:p>
          </p:txBody>
        </p:sp>
        <p:cxnSp>
          <p:nvCxnSpPr>
            <p:cNvPr id="74" name="直线箭头连接符 73"/>
            <p:cNvCxnSpPr/>
            <p:nvPr/>
          </p:nvCxnSpPr>
          <p:spPr>
            <a:xfrm>
              <a:off x="22811" y="12107"/>
              <a:ext cx="0" cy="5260"/>
            </a:xfrm>
            <a:prstGeom prst="straightConnector1">
              <a:avLst/>
            </a:prstGeom>
            <a:ln w="25400">
              <a:gradFill>
                <a:gsLst>
                  <a:gs pos="0">
                    <a:srgbClr val="66CCFF"/>
                  </a:gs>
                  <a:gs pos="100000">
                    <a:srgbClr val="093156"/>
                  </a:gs>
                </a:gsLst>
                <a:lin ang="4020000" scaled="1"/>
              </a:gra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文本框 3"/>
            <p:cNvSpPr txBox="1"/>
            <p:nvPr/>
          </p:nvSpPr>
          <p:spPr>
            <a:xfrm>
              <a:off x="22860" y="15391"/>
              <a:ext cx="439" cy="1581"/>
            </a:xfrm>
            <a:prstGeom prst="rect">
              <a:avLst/>
            </a:prstGeom>
            <a:noFill/>
            <a:extLst>
              <a:ext uri="{909E8E84-426E-40DD-AFC4-6F175D3DCCD1}">
                <a14:hiddenFill xmlns:a14="http://schemas.microsoft.com/office/drawing/2010/main">
                  <a:solidFill>
                    <a:srgbClr val="0E0A0B"/>
                  </a:solidFill>
                </a14:hiddenFill>
              </a:ext>
            </a:extLst>
          </p:spPr>
          <p:txBody>
            <a:bodyPr wrap="square" rtlCol="0">
              <a:spAutoFit/>
            </a:bodyPr>
            <a:lstStyle>
              <a:defPPr>
                <a:defRPr lang="zh-CN"/>
              </a:defPPr>
              <a:lvl1pPr algn="ctr">
                <a:defRPr sz="1200">
                  <a:latin typeface="等线" panose="02010600030101010101" charset="-122"/>
                  <a:ea typeface="等线" panose="02010600030101010101" charset="-122"/>
                </a:defRPr>
              </a:lvl1pPr>
            </a:lstStyle>
            <a:p>
              <a:pPr fontAlgn="base">
                <a:spcBef>
                  <a:spcPct val="0"/>
                </a:spcBef>
                <a:spcAft>
                  <a:spcPct val="0"/>
                </a:spcAft>
              </a:pPr>
              <a:r>
                <a:rPr lang="zh-CN" altLang="en-US" sz="2800" b="1" dirty="0">
                  <a:solidFill>
                    <a:srgbClr val="093156"/>
                  </a:solidFill>
                  <a:latin typeface="阿里巴巴普惠体 3.0" panose="00020600040101010101" charset="-122"/>
                  <a:ea typeface="阿里巴巴普惠体 3.0" panose="00020600040101010101" charset="-122"/>
                </a:rPr>
                <a:t>掌控</a:t>
              </a:r>
              <a:r>
                <a:rPr lang="zh-CN" altLang="en-US" sz="2000" b="1" dirty="0">
                  <a:solidFill>
                    <a:schemeClr val="tx1"/>
                  </a:solidFill>
                  <a:latin typeface="阿里巴巴普惠体 3.0" panose="00020600040101010101" charset="-122"/>
                  <a:ea typeface="阿里巴巴普惠体 3.0" panose="00020600040101010101" charset="-122"/>
                </a:rPr>
                <a:t>路径</a:t>
              </a:r>
              <a:endParaRPr lang="zh-CN" altLang="en-US" sz="2000" b="1" dirty="0">
                <a:solidFill>
                  <a:schemeClr val="tx1"/>
                </a:solidFill>
                <a:latin typeface="阿里巴巴普惠体 3.0" panose="00020600040101010101" charset="-122"/>
                <a:ea typeface="阿里巴巴普惠体 3.0" panose="00020600040101010101" charset="-122"/>
              </a:endParaRPr>
            </a:p>
          </p:txBody>
        </p:sp>
        <p:cxnSp>
          <p:nvCxnSpPr>
            <p:cNvPr id="34" name="直接连接符 33"/>
            <p:cNvCxnSpPr/>
            <p:nvPr/>
          </p:nvCxnSpPr>
          <p:spPr>
            <a:xfrm>
              <a:off x="17709" y="10886"/>
              <a:ext cx="30" cy="7473"/>
            </a:xfrm>
            <a:prstGeom prst="line">
              <a:avLst/>
            </a:prstGeom>
            <a:ln>
              <a:solidFill>
                <a:srgbClr val="093156"/>
              </a:solidFill>
              <a:prstDash val="lgDash"/>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筛数据</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7" name="文本框 6"/>
          <p:cNvSpPr txBox="1"/>
          <p:nvPr/>
        </p:nvSpPr>
        <p:spPr>
          <a:xfrm>
            <a:off x="12836525" y="2164816"/>
            <a:ext cx="10277475" cy="46259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需要给观者讲述什么故事？</a:t>
            </a:r>
            <a:endParaRPr kumimoji="0" lang="zh-CN" altLang="en-US" sz="28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cs typeface="PingFang SC Regular" panose="020B0400000000000000" charset="-122"/>
              <a:sym typeface="+mn-ea"/>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mn-ea"/>
              </a:rPr>
              <a:t>基于用户的使用目标来说，使用数据可视化其实就像是一个侦探用“蛛网图”辅助自己梳理思绪进行破案的过程：将一些有关的，但是较为零散信息数据用一根根线索穿插起来，形成体系化的联系，方便使用者迅速把握各个节点之间的关系进行推导。</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8" name="图片 7"/>
          <p:cNvPicPr>
            <a:picLocks noChangeAspect="1"/>
          </p:cNvPicPr>
          <p:nvPr/>
        </p:nvPicPr>
        <p:blipFill>
          <a:blip r:embed="rId1"/>
          <a:stretch>
            <a:fillRect/>
          </a:stretch>
        </p:blipFill>
        <p:spPr>
          <a:xfrm>
            <a:off x="1270000" y="3654425"/>
            <a:ext cx="10152380" cy="6405880"/>
          </a:xfrm>
          <a:prstGeom prst="rect">
            <a:avLst/>
          </a:prstGeom>
        </p:spPr>
      </p:pic>
      <p:sp>
        <p:nvSpPr>
          <p:cNvPr id="10" name="文本框 9"/>
          <p:cNvSpPr txBox="1"/>
          <p:nvPr/>
        </p:nvSpPr>
        <p:spPr>
          <a:xfrm>
            <a:off x="1418212" y="11783675"/>
            <a:ext cx="102450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永远不要想着所有事情双赢，杜绝既要又要！</a:t>
            </a:r>
            <a:endPar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9" name="图片 8"/>
          <p:cNvPicPr>
            <a:picLocks noChangeAspect="1"/>
          </p:cNvPicPr>
          <p:nvPr/>
        </p:nvPicPr>
        <p:blipFill>
          <a:blip r:embed="rId2"/>
          <a:stretch>
            <a:fillRect/>
          </a:stretch>
        </p:blipFill>
        <p:spPr>
          <a:xfrm>
            <a:off x="18614223" y="50800"/>
            <a:ext cx="5769777" cy="1307215"/>
          </a:xfrm>
          <a:prstGeom prst="rect">
            <a:avLst/>
          </a:prstGeom>
        </p:spPr>
      </p:pic>
      <p:sp>
        <p:nvSpPr>
          <p:cNvPr id="2" name="矩形 1"/>
          <p:cNvSpPr/>
          <p:nvPr/>
        </p:nvSpPr>
        <p:spPr>
          <a:xfrm>
            <a:off x="12836525" y="6618143"/>
            <a:ext cx="12192000"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defTabSz="2438400" hangingPunct="0">
              <a:lnSpc>
                <a:spcPct val="150000"/>
              </a:lnSpc>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rPr>
              <a:t>仪表板要呈现哪些数据信息?</a:t>
            </a:r>
            <a:endParaRPr lang="en-US" altLang="zh-CN" sz="2800" b="1" dirty="0">
              <a:solidFill>
                <a:srgbClr val="093156"/>
              </a:solidFill>
              <a:latin typeface="阿里巴巴普惠体 3.0" panose="00020600040101010101" charset="-122"/>
              <a:ea typeface="阿里巴巴普惠体 3.0" panose="00020600040101010101" charset="-122"/>
            </a:endParaRPr>
          </a:p>
          <a:p>
            <a:pPr defTabSz="2438400" hangingPunct="0">
              <a:lnSpc>
                <a:spcPct val="150000"/>
              </a:lnSpc>
            </a:pPr>
            <a:endParaRPr lang="zh-CN" altLang="en-US" sz="2800" b="1" dirty="0">
              <a:solidFill>
                <a:srgbClr val="093156"/>
              </a:solidFill>
              <a:latin typeface="阿里巴巴普惠体 3.0" panose="00020600040101010101" charset="-122"/>
              <a:ea typeface="阿里巴巴普惠体 3.0" panose="00020600040101010101" charset="-122"/>
            </a:endParaRPr>
          </a:p>
          <a:p>
            <a:pPr defTabSz="2438400" hangingPunct="0">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列出关键指标，进行优先级排序</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a:p>
            <a:pPr defTabSz="2438400" hangingPunct="0">
              <a:lnSpc>
                <a:spcPct val="150000"/>
              </a:lnSpc>
            </a:pPr>
            <a:r>
              <a:rPr lang="zh-CN" altLang="en-US" sz="2800" b="1" dirty="0">
                <a:solidFill>
                  <a:schemeClr val="tx1">
                    <a:lumMod val="65000"/>
                    <a:lumOff val="35000"/>
                  </a:schemeClr>
                </a:solidFill>
                <a:latin typeface="阿里巴巴普惠体 3.0" panose="00020600040101010101" charset="-122"/>
                <a:ea typeface="阿里巴巴普惠体 3.0" panose="00020600040101010101" charset="-122"/>
              </a:rPr>
              <a:t>优先级1</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：重要信息必须强化展示</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a:p>
            <a:pPr defTabSz="2438400" hangingPunct="0">
              <a:lnSpc>
                <a:spcPct val="150000"/>
              </a:lnSpc>
            </a:pPr>
            <a:r>
              <a:rPr lang="zh-CN" altLang="en-US" sz="2800" b="1" dirty="0">
                <a:solidFill>
                  <a:schemeClr val="tx1">
                    <a:lumMod val="65000"/>
                    <a:lumOff val="35000"/>
                  </a:schemeClr>
                </a:solidFill>
                <a:latin typeface="阿里巴巴普惠体 3.0" panose="00020600040101010101" charset="-122"/>
                <a:ea typeface="阿里巴巴普惠体 3.0" panose="00020600040101010101" charset="-122"/>
              </a:rPr>
              <a:t>优先级2：</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重要信息但不用强化展示</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a:p>
            <a:pPr defTabSz="2438400" hangingPunct="0">
              <a:lnSpc>
                <a:spcPct val="150000"/>
              </a:lnSpc>
            </a:pPr>
            <a:r>
              <a:rPr lang="zh-CN" altLang="en-US" sz="2800" b="1" dirty="0">
                <a:solidFill>
                  <a:schemeClr val="tx1">
                    <a:lumMod val="65000"/>
                    <a:lumOff val="35000"/>
                  </a:schemeClr>
                </a:solidFill>
                <a:latin typeface="阿里巴巴普惠体 3.0" panose="00020600040101010101" charset="-122"/>
                <a:ea typeface="阿里巴巴普惠体 3.0" panose="00020600040101010101" charset="-122"/>
              </a:rPr>
              <a:t>优先级3</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：必须展示但信息并不重要</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993890" y="1661795"/>
            <a:ext cx="15339695" cy="1123505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定图表</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图表的设计原则</a:t>
            </a:r>
            <a:endPar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rPr>
              <a:t>是易理解、可实现，能够准确表达数据意图，给用户传达明确信息。</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rPr>
              <a:t>可视化设计的目的</a:t>
            </a:r>
            <a:endPar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endParaRPr>
          </a:p>
        </p:txBody>
      </p:sp>
      <p:grpSp>
        <p:nvGrpSpPr>
          <p:cNvPr id="5" name="组合 4"/>
          <p:cNvGrpSpPr/>
          <p:nvPr/>
        </p:nvGrpSpPr>
        <p:grpSpPr>
          <a:xfrm>
            <a:off x="3350375" y="3014968"/>
            <a:ext cx="20706116" cy="3679041"/>
            <a:chOff x="-5392" y="320"/>
            <a:chExt cx="25898" cy="1881"/>
          </a:xfrm>
        </p:grpSpPr>
        <p:sp>
          <p:nvSpPr>
            <p:cNvPr id="6" name="文本框 5"/>
            <p:cNvSpPr txBox="1"/>
            <p:nvPr/>
          </p:nvSpPr>
          <p:spPr>
            <a:xfrm>
              <a:off x="6892" y="1803"/>
              <a:ext cx="13614" cy="3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rPr>
                <a:t>界面美观</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4145939" y="5917514"/>
            <a:ext cx="10885145"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传递信息</a:t>
            </a:r>
            <a:endParaRPr lang="zh-CN" altLang="en-US" sz="4400"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1" name="矩形 20"/>
          <p:cNvSpPr/>
          <p:nvPr/>
        </p:nvSpPr>
        <p:spPr>
          <a:xfrm>
            <a:off x="12739156" y="6009472"/>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3737609" y="6009472"/>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
        <p:nvSpPr>
          <p:cNvPr id="9" name="虚尾箭头 8"/>
          <p:cNvSpPr/>
          <p:nvPr/>
        </p:nvSpPr>
        <p:spPr>
          <a:xfrm>
            <a:off x="8724911" y="6009472"/>
            <a:ext cx="1727200" cy="59459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2535" y="2778125"/>
            <a:ext cx="715772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R="0" algn="l" defTabSz="2438400" rtl="0" fontAlgn="auto" latinLnBrk="0" hangingPunct="0">
              <a:lnSpc>
                <a:spcPct val="150000"/>
              </a:lnSpc>
              <a:spcBef>
                <a:spcPts val="0"/>
              </a:spcBef>
              <a:spcAft>
                <a:spcPts val="0"/>
              </a:spcAft>
              <a:buClrTx/>
              <a:buSzTx/>
            </a:pP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可视化大屏主要由</a:t>
            </a:r>
            <a:r>
              <a:rPr kumimoji="0" lang="zh-CN" altLang="en-US" sz="32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背景、标题、指标卡、图形、表格、图标等</a:t>
            </a: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元素组成，这些元素通过布局有序的组合在一起。</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5" name="图片 4"/>
          <p:cNvPicPr>
            <a:picLocks noChangeAspect="1"/>
          </p:cNvPicPr>
          <p:nvPr/>
        </p:nvPicPr>
        <p:blipFill>
          <a:blip r:embed="rId1"/>
          <a:stretch>
            <a:fillRect/>
          </a:stretch>
        </p:blipFill>
        <p:spPr>
          <a:xfrm>
            <a:off x="8951595" y="2778125"/>
            <a:ext cx="14399850" cy="9000000"/>
          </a:xfrm>
          <a:prstGeom prst="rect">
            <a:avLst/>
          </a:prstGeom>
        </p:spPr>
      </p:pic>
      <p:grpSp>
        <p:nvGrpSpPr>
          <p:cNvPr id="9" name="组合 8"/>
          <p:cNvGrpSpPr/>
          <p:nvPr/>
        </p:nvGrpSpPr>
        <p:grpSpPr>
          <a:xfrm>
            <a:off x="1270000" y="1304290"/>
            <a:ext cx="9029700" cy="716915"/>
            <a:chOff x="2082" y="2053"/>
            <a:chExt cx="14220" cy="1129"/>
          </a:xfrm>
        </p:grpSpPr>
        <p:sp>
          <p:nvSpPr>
            <p:cNvPr id="10" name="文本框 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1" name="矩形 10"/>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95450" y="2187575"/>
            <a:ext cx="452691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36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背景</a:t>
            </a:r>
            <a:endPar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主要是背景图或是背景色。</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8" name="图片 7" descr="bg-2"/>
          <p:cNvPicPr>
            <a:picLocks noChangeAspect="1"/>
          </p:cNvPicPr>
          <p:nvPr/>
        </p:nvPicPr>
        <p:blipFill>
          <a:blip r:embed="rId1"/>
          <a:stretch>
            <a:fillRect/>
          </a:stretch>
        </p:blipFill>
        <p:spPr>
          <a:xfrm>
            <a:off x="1695450" y="4078956"/>
            <a:ext cx="11294956" cy="6353459"/>
          </a:xfrm>
          <a:prstGeom prst="rect">
            <a:avLst/>
          </a:prstGeom>
        </p:spPr>
      </p:pic>
      <p:pic>
        <p:nvPicPr>
          <p:cNvPr id="9" name="图片 8" descr="bg的副本"/>
          <p:cNvPicPr>
            <a:picLocks noChangeAspect="1"/>
          </p:cNvPicPr>
          <p:nvPr/>
        </p:nvPicPr>
        <p:blipFill>
          <a:blip r:embed="rId2"/>
          <a:stretch>
            <a:fillRect/>
          </a:stretch>
        </p:blipFill>
        <p:spPr>
          <a:xfrm>
            <a:off x="15158084" y="4078956"/>
            <a:ext cx="7781925" cy="4886325"/>
          </a:xfrm>
          <a:prstGeom prst="rect">
            <a:avLst/>
          </a:prstGeom>
        </p:spPr>
      </p:pic>
      <p:pic>
        <p:nvPicPr>
          <p:cNvPr id="10" name="图片 9" descr="用户"/>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9530" y="11368405"/>
            <a:ext cx="885825" cy="1000125"/>
          </a:xfrm>
          <a:prstGeom prst="rect">
            <a:avLst/>
          </a:prstGeom>
        </p:spPr>
      </p:pic>
      <p:sp>
        <p:nvSpPr>
          <p:cNvPr id="11" name="文本框 10"/>
          <p:cNvSpPr txBox="1"/>
          <p:nvPr/>
        </p:nvSpPr>
        <p:spPr>
          <a:xfrm>
            <a:off x="1695450" y="10432415"/>
            <a:ext cx="1280033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36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图标</a:t>
            </a:r>
            <a:endPar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大屏中为使屏幕中内容更加易于用户分辨识别，更直观和人性化而设计出的标识不同环节的图形标志。图标具有高度浓缩并快捷传达信息、便于记忆的特性。</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2" name="图片 11" descr="对话"/>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6135" y="11368405"/>
            <a:ext cx="885825" cy="1000125"/>
          </a:xfrm>
          <a:prstGeom prst="rect">
            <a:avLst/>
          </a:prstGeom>
        </p:spPr>
      </p:pic>
      <p:pic>
        <p:nvPicPr>
          <p:cNvPr id="13" name="图片 12" descr="资产"/>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42740" y="11369040"/>
            <a:ext cx="885825" cy="1000125"/>
          </a:xfrm>
          <a:prstGeom prst="rect">
            <a:avLst/>
          </a:prstGeom>
        </p:spPr>
      </p:pic>
      <p:grpSp>
        <p:nvGrpSpPr>
          <p:cNvPr id="17" name="组合 16"/>
          <p:cNvGrpSpPr/>
          <p:nvPr/>
        </p:nvGrpSpPr>
        <p:grpSpPr>
          <a:xfrm>
            <a:off x="1270000" y="1304290"/>
            <a:ext cx="9029700" cy="716915"/>
            <a:chOff x="2082" y="2053"/>
            <a:chExt cx="14220" cy="1129"/>
          </a:xfrm>
        </p:grpSpPr>
        <p:sp>
          <p:nvSpPr>
            <p:cNvPr id="18" name="文本框 1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9" name="矩形 1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0" name="图片 19"/>
          <p:cNvPicPr>
            <a:picLocks noChangeAspect="1"/>
          </p:cNvPicPr>
          <p:nvPr/>
        </p:nvPicPr>
        <p:blipFill>
          <a:blip r:embed="rId9"/>
          <a:stretch>
            <a:fillRect/>
          </a:stretch>
        </p:blipFill>
        <p:spPr>
          <a:xfrm>
            <a:off x="18614223" y="0"/>
            <a:ext cx="5769777" cy="1307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运维安全审计大屏"/>
          <p:cNvPicPr>
            <a:picLocks noChangeAspect="1"/>
          </p:cNvPicPr>
          <p:nvPr/>
        </p:nvPicPr>
        <p:blipFill>
          <a:blip r:embed="rId1"/>
          <a:stretch>
            <a:fillRect/>
          </a:stretch>
        </p:blipFill>
        <p:spPr>
          <a:xfrm>
            <a:off x="9238615" y="3105150"/>
            <a:ext cx="14399774" cy="9000000"/>
          </a:xfrm>
          <a:prstGeom prst="rect">
            <a:avLst/>
          </a:prstGeom>
        </p:spPr>
      </p:pic>
      <p:sp>
        <p:nvSpPr>
          <p:cNvPr id="6" name="文本框 5"/>
          <p:cNvSpPr txBox="1"/>
          <p:nvPr/>
        </p:nvSpPr>
        <p:spPr>
          <a:xfrm>
            <a:off x="1215390" y="3148330"/>
            <a:ext cx="768731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标题</a:t>
            </a:r>
            <a:endPar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描述可视化大屏的主题，一般字数最好不要超过 10 个，要求描述简洁清晰有力。</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5" name="文本框 4"/>
          <p:cNvSpPr txBox="1"/>
          <p:nvPr/>
        </p:nvSpPr>
        <p:spPr>
          <a:xfrm>
            <a:off x="1223010" y="5669280"/>
            <a:ext cx="7679690" cy="1393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指标卡</a:t>
            </a:r>
            <a:endPar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用于展示重点指标数据。</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7" name="文本框 6"/>
          <p:cNvSpPr txBox="1"/>
          <p:nvPr/>
        </p:nvSpPr>
        <p:spPr>
          <a:xfrm>
            <a:off x="1223010" y="7543800"/>
            <a:ext cx="768032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图形</a:t>
            </a:r>
            <a:endPar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各种类型图形展示。比如对比可以用柱状图、趋势线图、占比饼图等。</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8" name="文本框 7"/>
          <p:cNvSpPr txBox="1"/>
          <p:nvPr/>
        </p:nvSpPr>
        <p:spPr>
          <a:xfrm>
            <a:off x="1223010" y="10064750"/>
            <a:ext cx="767969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表格</a:t>
            </a:r>
            <a:endPar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表格数据展示。明细汇总的数据都可以，很多情况下是用跑马灯滚动的方式显示。</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9" name="组合 8"/>
          <p:cNvGrpSpPr/>
          <p:nvPr/>
        </p:nvGrpSpPr>
        <p:grpSpPr>
          <a:xfrm>
            <a:off x="1270000" y="1304290"/>
            <a:ext cx="9029700" cy="716915"/>
            <a:chOff x="2082" y="2053"/>
            <a:chExt cx="14220" cy="1129"/>
          </a:xfrm>
        </p:grpSpPr>
        <p:sp>
          <p:nvSpPr>
            <p:cNvPr id="10" name="文本框 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可视化展示界面的主要构成元素</a:t>
              </a:r>
              <a:endPar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1" name="矩形 10"/>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可视化</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设计原则</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903730" y="34261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一</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设计服务于需求</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设计的目的是达成业务目标或解决问题</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4" name="文本框 3"/>
          <p:cNvSpPr txBox="1"/>
          <p:nvPr/>
        </p:nvSpPr>
        <p:spPr>
          <a:xfrm>
            <a:off x="8883650" y="34261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二</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先总览后细节</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总分结构可以更好的表述故事</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5" name="文本框 4"/>
          <p:cNvSpPr txBox="1"/>
          <p:nvPr/>
        </p:nvSpPr>
        <p:spPr>
          <a:xfrm>
            <a:off x="15863570" y="3426145"/>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三</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重点突出原则</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重要的事情从视觉上就要引起重视</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6" name="文本框 5"/>
          <p:cNvSpPr txBox="1"/>
          <p:nvPr/>
        </p:nvSpPr>
        <p:spPr>
          <a:xfrm>
            <a:off x="1903730" y="6153150"/>
            <a:ext cx="661670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四</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遵循用户心理模型</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用户在认知层面所理解的场景设计方式</a:t>
            </a:r>
            <a:r>
              <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7" name="文本框 6"/>
          <p:cNvSpPr txBox="1"/>
          <p:nvPr/>
        </p:nvSpPr>
        <p:spPr>
          <a:xfrm>
            <a:off x="8883650" y="8926514"/>
            <a:ext cx="6616700" cy="2317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八</a:t>
            </a:r>
            <a:r>
              <a:rPr lang="en-US" altLang="zh-CN" sz="40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40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视觉中心</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潜意识中去寻找视觉最吸引眼球的</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8" name="文本框 7"/>
          <p:cNvSpPr txBox="1"/>
          <p:nvPr/>
        </p:nvSpPr>
        <p:spPr>
          <a:xfrm>
            <a:off x="1903730" y="9064945"/>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七</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信息层次</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避免信息丢失问题</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9" name="文本框 8"/>
          <p:cNvSpPr txBox="1"/>
          <p:nvPr/>
        </p:nvSpPr>
        <p:spPr>
          <a:xfrm>
            <a:off x="8883650" y="6245543"/>
            <a:ext cx="661670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五</a:t>
            </a:r>
            <a:r>
              <a:rPr lang="en-US" altLang="zh-CN"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阅读顺序</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遵循通常的阅读顺序</a:t>
            </a:r>
            <a:endParaRPr kumimoji="0" lang="zh-CN" altLang="en-US" sz="36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0" name="文本框 9"/>
          <p:cNvSpPr txBox="1"/>
          <p:nvPr/>
        </p:nvSpPr>
        <p:spPr>
          <a:xfrm>
            <a:off x="15863570" y="6153152"/>
            <a:ext cx="661670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六</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能辨度</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对于图像，文字信息的辨别能力</a:t>
            </a:r>
            <a:r>
              <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1" name="文本框 10"/>
          <p:cNvSpPr txBox="1"/>
          <p:nvPr/>
        </p:nvSpPr>
        <p:spPr>
          <a:xfrm>
            <a:off x="15863570" y="8972552"/>
            <a:ext cx="6616700" cy="2225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九</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一致性</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视觉语言的延续和连贯</a:t>
            </a:r>
            <a:r>
              <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7" name="图片 16"/>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438822" cy="91503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布局</a:t>
            </a:r>
            <a:r>
              <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设计原则</a:t>
            </a:r>
            <a:endPar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rPr>
              <a:t>布局的原则一定要主次分明，根据业务需求抽取关键性的指标，提取主要信息。</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rPr>
              <a:t>避免次要信息的面积过大，喧宾夺主，影响整体的视觉效果。</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视觉中心</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阅读顺序</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信息层次</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4" name="图片 3"/>
          <p:cNvPicPr>
            <a:picLocks noChangeAspect="1"/>
          </p:cNvPicPr>
          <p:nvPr/>
        </p:nvPicPr>
        <p:blipFill>
          <a:blip r:embed="rId1"/>
          <a:stretch>
            <a:fillRect/>
          </a:stretch>
        </p:blipFill>
        <p:spPr>
          <a:xfrm>
            <a:off x="6778007" y="2877820"/>
            <a:ext cx="16741775" cy="941768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9396095"/>
            <a:ext cx="24384000" cy="4320000"/>
          </a:xfrm>
          <a:prstGeom prst="rect">
            <a:avLst/>
          </a:prstGeom>
          <a:solidFill>
            <a:srgbClr val="698BF7"/>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文本框 1"/>
          <p:cNvSpPr txBox="1"/>
          <p:nvPr/>
        </p:nvSpPr>
        <p:spPr>
          <a:xfrm>
            <a:off x="1494016" y="3407093"/>
            <a:ext cx="822134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tx1">
                    <a:lumMod val="50000"/>
                    <a:lumOff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我们这一节交流主要解决什么问题？</a:t>
            </a:r>
            <a:endParaRPr kumimoji="0" lang="zh-CN" altLang="en-US" sz="4000" i="0" u="none" strike="noStrike" cap="none" spc="0" normalizeH="0" baseline="0" dirty="0">
              <a:solidFill>
                <a:schemeClr val="tx1">
                  <a:lumMod val="50000"/>
                  <a:lumOff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3" name="文本框 2"/>
          <p:cNvSpPr txBox="1"/>
          <p:nvPr/>
        </p:nvSpPr>
        <p:spPr>
          <a:xfrm>
            <a:off x="1449705" y="5284381"/>
            <a:ext cx="2067115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just"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往往大屏可视化设计对个人的审美能力、思维逻辑能力、分析水平有较高的需求。</a:t>
            </a:r>
            <a:endParaRPr kumimoji="0" lang="en-US" altLang="zh-CN"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而大部分的实施人员缺乏相应经验，即使有了</a:t>
            </a:r>
            <a:r>
              <a:rPr kumimoji="0" lang="en-US" altLang="zh-CN"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DataEase 数据分析工具也感觉</a:t>
            </a:r>
            <a:r>
              <a:rPr kumimoji="0" lang="zh-CN" altLang="en-US" sz="2800" b="0" i="0" u="none" strike="noStrike" cap="none" spc="0" normalizeH="0" baseline="0" dirty="0">
                <a:ln>
                  <a:noFill/>
                </a:ln>
                <a:solidFill>
                  <a:schemeClr val="accent2">
                    <a:lumMod val="60000"/>
                    <a:lumOff val="40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无从下手</a:t>
            </a: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just"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6" name="组合 5"/>
          <p:cNvGrpSpPr/>
          <p:nvPr/>
        </p:nvGrpSpPr>
        <p:grpSpPr>
          <a:xfrm>
            <a:off x="1270000" y="1304290"/>
            <a:ext cx="9029700" cy="716915"/>
            <a:chOff x="2082" y="2053"/>
            <a:chExt cx="14220" cy="1129"/>
          </a:xfrm>
        </p:grpSpPr>
        <p:sp>
          <p:nvSpPr>
            <p:cNvPr id="4" name="文本框 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聊在前面</a:t>
              </a:r>
              <a:endParaRPr kumimoji="0" lang="zh-CN" altLang="en-US" sz="4000" b="1" i="0" u="none" strike="noStrike" cap="none" spc="0" normalizeH="0" baseline="0" dirty="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5" name="矩形 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7" name="图片 6"/>
          <p:cNvPicPr>
            <a:picLocks noChangeAspect="1"/>
          </p:cNvPicPr>
          <p:nvPr/>
        </p:nvPicPr>
        <p:blipFill>
          <a:blip r:embed="rId1"/>
          <a:srcRect r="556"/>
          <a:stretch>
            <a:fillRect/>
          </a:stretch>
        </p:blipFill>
        <p:spPr>
          <a:xfrm>
            <a:off x="2217420" y="9429750"/>
            <a:ext cx="18515965" cy="4319905"/>
          </a:xfrm>
          <a:prstGeom prst="rect">
            <a:avLst/>
          </a:prstGeom>
        </p:spPr>
      </p:pic>
      <p:pic>
        <p:nvPicPr>
          <p:cNvPr id="9" name="图片 8"/>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0" name="组 1"/>
          <p:cNvGrpSpPr/>
          <p:nvPr/>
        </p:nvGrpSpPr>
        <p:grpSpPr>
          <a:xfrm>
            <a:off x="6310630" y="2471420"/>
            <a:ext cx="16096615" cy="9519285"/>
            <a:chOff x="0" y="0"/>
            <a:chExt cx="5404563" cy="3043382"/>
          </a:xfrm>
        </p:grpSpPr>
        <p:sp>
          <p:nvSpPr>
            <p:cNvPr id="31" name="矩形 31"/>
            <p:cNvSpPr/>
            <p:nvPr/>
          </p:nvSpPr>
          <p:spPr>
            <a:xfrm>
              <a:off x="1" y="1658"/>
              <a:ext cx="5404562" cy="3040066"/>
            </a:xfrm>
            <a:prstGeom prst="rect">
              <a:avLst/>
            </a:prstGeom>
            <a:solidFill>
              <a:schemeClr val="bg1">
                <a:lumMod val="95000"/>
                <a:alpha val="43000"/>
              </a:scheme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sp>
        <p:cxnSp>
          <p:nvCxnSpPr>
            <p:cNvPr id="32" name="直线箭头连接符 273"/>
            <p:cNvCxnSpPr/>
            <p:nvPr/>
          </p:nvCxnSpPr>
          <p:spPr>
            <a:xfrm>
              <a:off x="0" y="0"/>
              <a:ext cx="5404563" cy="3041724"/>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274"/>
            <p:cNvCxnSpPr/>
            <p:nvPr/>
          </p:nvCxnSpPr>
          <p:spPr>
            <a:xfrm>
              <a:off x="1" y="1658"/>
              <a:ext cx="0" cy="3041724"/>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275"/>
            <p:cNvCxnSpPr/>
            <p:nvPr/>
          </p:nvCxnSpPr>
          <p:spPr>
            <a:xfrm>
              <a:off x="1" y="1658"/>
              <a:ext cx="5404562" cy="0"/>
            </a:xfrm>
            <a:prstGeom prst="straightConnector1">
              <a:avLst/>
            </a:prstGeom>
            <a:ln>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阅读顺序</a:t>
            </a:r>
            <a:endParaRPr kumimoji="0" lang="en-US" altLang="zh-CN"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现代人类通常的阅读顺序为F-型阅读顺序，即自上而下，从左到右，从左上到右下。</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在进行大屏设计时，应当遵循该顺序结合信息的主次关系进行布局。</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视线流动构建时空</a:t>
            </a:r>
            <a:endPar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11" name="图片 10"/>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视觉中心</a:t>
            </a:r>
            <a:endPar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人在观察场景时，会在潜意识中去寻找在视觉上，最吸引眼球的部分，即视觉中心。大多数情况下，应保证一个画面中有且只有一个视觉中心。（主次分明）</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如果缺少视觉中心，用户的眼睛会无处停留，进而产生恐慌心理。</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36"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88940" y="1931670"/>
            <a:ext cx="17750155" cy="10504170"/>
          </a:xfrm>
          <a:prstGeom prst="rect">
            <a:avLst/>
          </a:prstGeom>
        </p:spPr>
      </p:pic>
      <p:pic>
        <p:nvPicPr>
          <p:cNvPr id="2"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3205" y="2021205"/>
            <a:ext cx="16095980" cy="1050417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排版布局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信息层次</a:t>
            </a:r>
            <a:endPar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人的大脑在处理并发超过9个信息点时，会发生严重的信息丢失问题，因此在做大屏设计时，必须要规划好信息的层次关系，并且在布局、用色上都要依照该层次关系进行设计，确保用实施机构在观看内容时能够自觉的感知到该层次关系，并按照它进行阅读</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37"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1205" y="2046605"/>
            <a:ext cx="6522085" cy="4636770"/>
          </a:xfrm>
          <a:prstGeom prst="rect">
            <a:avLst/>
          </a:prstGeom>
        </p:spPr>
      </p:pic>
      <p:pic>
        <p:nvPicPr>
          <p:cNvPr id="38"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69848" y="7304405"/>
            <a:ext cx="5384800" cy="5271135"/>
          </a:xfrm>
          <a:prstGeom prst="rect">
            <a:avLst/>
          </a:prstGeom>
        </p:spPr>
      </p:pic>
      <p:pic>
        <p:nvPicPr>
          <p:cNvPr id="39"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475" y="5801360"/>
            <a:ext cx="6052185" cy="4660265"/>
          </a:xfrm>
          <a:prstGeom prst="rect">
            <a:avLst/>
          </a:prstGeom>
        </p:spPr>
      </p:pic>
      <p:sp>
        <p:nvSpPr>
          <p:cNvPr id="100" name="文本框 99"/>
          <p:cNvSpPr txBox="1"/>
          <p:nvPr/>
        </p:nvSpPr>
        <p:spPr>
          <a:xfrm>
            <a:off x="7822248" y="6683375"/>
            <a:ext cx="5080000" cy="368300"/>
          </a:xfrm>
          <a:prstGeom prst="rect">
            <a:avLst/>
          </a:prstGeom>
          <a:noFill/>
          <a:ln w="9525">
            <a:noFill/>
          </a:ln>
        </p:spPr>
        <p:txBody>
          <a:bodyPr>
            <a:spAutoFit/>
          </a:bodyPr>
          <a:lstStyle/>
          <a:p>
            <a:pPr marL="0" indent="0" algn="ctr"/>
            <a:r>
              <a:rPr lang="zh-CN" b="0">
                <a:solidFill>
                  <a:srgbClr val="000000"/>
                </a:solidFill>
                <a:latin typeface="阿里巴巴普惠体 3.0" panose="00020600040101010101" charset="-122"/>
                <a:ea typeface="阿里巴巴普惠体 3.0" panose="00020600040101010101" charset="-122"/>
                <a:cs typeface="宋体" charset="0"/>
              </a:rPr>
              <a:t>中心向两侧层次结构</a:t>
            </a:r>
            <a:endParaRPr lang="zh-CN" altLang="en-US" b="0">
              <a:solidFill>
                <a:srgbClr val="000000"/>
              </a:solidFill>
              <a:latin typeface="阿里巴巴普惠体 3.0" panose="00020600040101010101" charset="-122"/>
              <a:ea typeface="阿里巴巴普惠体 3.0" panose="00020600040101010101" charset="-122"/>
              <a:cs typeface="宋体" charset="0"/>
            </a:endParaRPr>
          </a:p>
        </p:txBody>
      </p:sp>
      <p:sp>
        <p:nvSpPr>
          <p:cNvPr id="2" name="文本框 1"/>
          <p:cNvSpPr txBox="1"/>
          <p:nvPr/>
        </p:nvSpPr>
        <p:spPr>
          <a:xfrm>
            <a:off x="7821930" y="12632690"/>
            <a:ext cx="5080000" cy="368300"/>
          </a:xfrm>
          <a:prstGeom prst="rect">
            <a:avLst/>
          </a:prstGeom>
          <a:noFill/>
          <a:ln w="9525">
            <a:noFill/>
          </a:ln>
        </p:spPr>
        <p:txBody>
          <a:bodyPr>
            <a:spAutoFit/>
          </a:bodyPr>
          <a:lstStyle/>
          <a:p>
            <a:pPr marL="0" indent="0" algn="ctr"/>
            <a:r>
              <a:rPr lang="zh-CN" b="0">
                <a:solidFill>
                  <a:srgbClr val="000000"/>
                </a:solidFill>
                <a:latin typeface="阿里巴巴普惠体 3.0" panose="00020600040101010101" charset="-122"/>
                <a:ea typeface="阿里巴巴普惠体 3.0" panose="00020600040101010101" charset="-122"/>
                <a:cs typeface="宋体" charset="0"/>
              </a:rPr>
              <a:t>自上而下层次结构</a:t>
            </a:r>
            <a:endParaRPr lang="zh-CN" altLang="en-US" b="0">
              <a:solidFill>
                <a:srgbClr val="000000"/>
              </a:solidFill>
              <a:latin typeface="阿里巴巴普惠体 3.0" panose="00020600040101010101" charset="-122"/>
              <a:ea typeface="阿里巴巴普惠体 3.0" panose="00020600040101010101" charset="-122"/>
              <a:cs typeface="宋体" charset="0"/>
            </a:endParaRPr>
          </a:p>
        </p:txBody>
      </p:sp>
      <p:sp>
        <p:nvSpPr>
          <p:cNvPr id="4" name="文本框 3"/>
          <p:cNvSpPr txBox="1"/>
          <p:nvPr/>
        </p:nvSpPr>
        <p:spPr>
          <a:xfrm>
            <a:off x="16859568" y="10542270"/>
            <a:ext cx="5080000" cy="368300"/>
          </a:xfrm>
          <a:prstGeom prst="rect">
            <a:avLst/>
          </a:prstGeom>
          <a:noFill/>
          <a:ln w="9525">
            <a:noFill/>
          </a:ln>
        </p:spPr>
        <p:txBody>
          <a:bodyPr>
            <a:spAutoFit/>
          </a:bodyPr>
          <a:lstStyle/>
          <a:p>
            <a:pPr marL="0" indent="0" algn="ctr"/>
            <a:r>
              <a:rPr lang="zh-CN" b="0">
                <a:solidFill>
                  <a:srgbClr val="000000"/>
                </a:solidFill>
                <a:latin typeface="阿里巴巴普惠体 3.0" panose="00020600040101010101" charset="-122"/>
                <a:ea typeface="阿里巴巴普惠体 3.0" panose="00020600040101010101" charset="-122"/>
                <a:cs typeface="宋体" charset="0"/>
              </a:rPr>
              <a:t>无层次结构</a:t>
            </a:r>
            <a:endParaRPr lang="zh-CN" altLang="en-US" b="0">
              <a:solidFill>
                <a:srgbClr val="000000"/>
              </a:solidFill>
              <a:latin typeface="阿里巴巴普惠体 3.0" panose="00020600040101010101" charset="-122"/>
              <a:ea typeface="阿里巴巴普惠体 3.0" panose="00020600040101010101" charset="-122"/>
              <a:cs typeface="宋体" charset="0"/>
            </a:endParaRPr>
          </a:p>
        </p:txBody>
      </p:sp>
      <p:pic>
        <p:nvPicPr>
          <p:cNvPr id="12" name="图片 11"/>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居中结构-形式一"/>
          <p:cNvPicPr>
            <a:picLocks noChangeAspect="1"/>
          </p:cNvPicPr>
          <p:nvPr/>
        </p:nvPicPr>
        <p:blipFill>
          <a:blip r:embed="rId1"/>
          <a:stretch>
            <a:fillRect/>
          </a:stretch>
        </p:blipFill>
        <p:spPr>
          <a:xfrm>
            <a:off x="6976110" y="3184525"/>
            <a:ext cx="16212820" cy="9119870"/>
          </a:xfrm>
          <a:prstGeom prst="rect">
            <a:avLst/>
          </a:prstGeom>
        </p:spPr>
      </p:pic>
      <p:grpSp>
        <p:nvGrpSpPr>
          <p:cNvPr id="14" name="组合 13"/>
          <p:cNvGrpSpPr/>
          <p:nvPr/>
        </p:nvGrpSpPr>
        <p:grpSpPr>
          <a:xfrm>
            <a:off x="1270000" y="1304925"/>
            <a:ext cx="9029700" cy="716915"/>
            <a:chOff x="2082" y="2054"/>
            <a:chExt cx="14220" cy="1129"/>
          </a:xfrm>
        </p:grpSpPr>
        <p:sp>
          <p:nvSpPr>
            <p:cNvPr id="15" name="文本框 14"/>
            <p:cNvSpPr txBox="1"/>
            <p:nvPr/>
          </p:nvSpPr>
          <p:spPr>
            <a:xfrm>
              <a:off x="2688" y="2054"/>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主次分布</a:t>
            </a:r>
            <a:r>
              <a:rPr lang="en-US" altLang="zh-CN"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居中结构</a:t>
            </a:r>
            <a:endPar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主要信息居中，且占据空间较大，常放置模型、地图等信息，次要信息模块分类更细。</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925"/>
            <a:ext cx="9029700" cy="716915"/>
            <a:chOff x="2082" y="2054"/>
            <a:chExt cx="14220" cy="1129"/>
          </a:xfrm>
        </p:grpSpPr>
        <p:sp>
          <p:nvSpPr>
            <p:cNvPr id="15" name="文本框 14"/>
            <p:cNvSpPr txBox="1"/>
            <p:nvPr/>
          </p:nvSpPr>
          <p:spPr>
            <a:xfrm>
              <a:off x="2688" y="2054"/>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主次分布</a:t>
            </a:r>
            <a:r>
              <a:rPr lang="en-US" altLang="zh-CN"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居中结构</a:t>
            </a:r>
            <a:endPar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主要信息居中，且占据空间较大，常放置模型、地图等信息，次要信息模块分类更细。</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7606133" y="2869427"/>
            <a:ext cx="15700735" cy="98130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主次分布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居中结构常见布局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 name="图片 2" descr="居中结构-形式一"/>
          <p:cNvPicPr>
            <a:picLocks noChangeAspect="1"/>
          </p:cNvPicPr>
          <p:nvPr/>
        </p:nvPicPr>
        <p:blipFill>
          <a:blip r:embed="rId1"/>
          <a:stretch>
            <a:fillRect/>
          </a:stretch>
        </p:blipFill>
        <p:spPr>
          <a:xfrm>
            <a:off x="8512175" y="3235960"/>
            <a:ext cx="7359015" cy="4140200"/>
          </a:xfrm>
          <a:prstGeom prst="rect">
            <a:avLst/>
          </a:prstGeom>
        </p:spPr>
      </p:pic>
      <p:pic>
        <p:nvPicPr>
          <p:cNvPr id="5" name="图片 4" descr="居中结构-形式二"/>
          <p:cNvPicPr>
            <a:picLocks noChangeAspect="1"/>
          </p:cNvPicPr>
          <p:nvPr/>
        </p:nvPicPr>
        <p:blipFill>
          <a:blip r:embed="rId2"/>
          <a:stretch>
            <a:fillRect/>
          </a:stretch>
        </p:blipFill>
        <p:spPr>
          <a:xfrm>
            <a:off x="16219170" y="3235960"/>
            <a:ext cx="7359015" cy="4140200"/>
          </a:xfrm>
          <a:prstGeom prst="rect">
            <a:avLst/>
          </a:prstGeom>
        </p:spPr>
      </p:pic>
      <p:pic>
        <p:nvPicPr>
          <p:cNvPr id="6" name="图片 5" descr="居中结构-形式四"/>
          <p:cNvPicPr>
            <a:picLocks noChangeAspect="1"/>
          </p:cNvPicPr>
          <p:nvPr/>
        </p:nvPicPr>
        <p:blipFill>
          <a:blip r:embed="rId3"/>
          <a:stretch>
            <a:fillRect/>
          </a:stretch>
        </p:blipFill>
        <p:spPr>
          <a:xfrm>
            <a:off x="805180" y="3235960"/>
            <a:ext cx="7359015" cy="4139565"/>
          </a:xfrm>
          <a:prstGeom prst="rect">
            <a:avLst/>
          </a:prstGeom>
        </p:spPr>
      </p:pic>
      <p:grpSp>
        <p:nvGrpSpPr>
          <p:cNvPr id="9" name="组合 8"/>
          <p:cNvGrpSpPr/>
          <p:nvPr/>
        </p:nvGrpSpPr>
        <p:grpSpPr>
          <a:xfrm>
            <a:off x="805180" y="7884160"/>
            <a:ext cx="22774910" cy="4140835"/>
            <a:chOff x="1268" y="12612"/>
            <a:chExt cx="35866" cy="6521"/>
          </a:xfrm>
        </p:grpSpPr>
        <p:pic>
          <p:nvPicPr>
            <p:cNvPr id="4" name="图片 3" descr="居中结构-形式三"/>
            <p:cNvPicPr>
              <a:picLocks noChangeAspect="1"/>
            </p:cNvPicPr>
            <p:nvPr/>
          </p:nvPicPr>
          <p:blipFill>
            <a:blip r:embed="rId4"/>
            <a:stretch>
              <a:fillRect/>
            </a:stretch>
          </p:blipFill>
          <p:spPr>
            <a:xfrm>
              <a:off x="1268" y="12612"/>
              <a:ext cx="11589" cy="6520"/>
            </a:xfrm>
            <a:prstGeom prst="rect">
              <a:avLst/>
            </a:prstGeom>
          </p:spPr>
        </p:pic>
        <p:pic>
          <p:nvPicPr>
            <p:cNvPr id="7" name="图片 6" descr="居中结构-形式五"/>
            <p:cNvPicPr>
              <a:picLocks noChangeAspect="1"/>
            </p:cNvPicPr>
            <p:nvPr/>
          </p:nvPicPr>
          <p:blipFill>
            <a:blip r:embed="rId5"/>
            <a:stretch>
              <a:fillRect/>
            </a:stretch>
          </p:blipFill>
          <p:spPr>
            <a:xfrm>
              <a:off x="13406" y="12613"/>
              <a:ext cx="11589" cy="6519"/>
            </a:xfrm>
            <a:prstGeom prst="rect">
              <a:avLst/>
            </a:prstGeom>
          </p:spPr>
        </p:pic>
        <p:pic>
          <p:nvPicPr>
            <p:cNvPr id="8" name="图片 7" descr="居中结构-形式六"/>
            <p:cNvPicPr>
              <a:picLocks noChangeAspect="1"/>
            </p:cNvPicPr>
            <p:nvPr/>
          </p:nvPicPr>
          <p:blipFill>
            <a:blip r:embed="rId6"/>
            <a:stretch>
              <a:fillRect/>
            </a:stretch>
          </p:blipFill>
          <p:spPr>
            <a:xfrm>
              <a:off x="25544" y="12613"/>
              <a:ext cx="11591" cy="6520"/>
            </a:xfrm>
            <a:prstGeom prst="rect">
              <a:avLst/>
            </a:prstGeom>
          </p:spPr>
        </p:pic>
      </p:grpSp>
      <p:pic>
        <p:nvPicPr>
          <p:cNvPr id="12" name="图片 11"/>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主次分布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居中结构常见布局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2" name="图片 11"/>
          <p:cNvPicPr>
            <a:picLocks noChangeAspect="1"/>
          </p:cNvPicPr>
          <p:nvPr/>
        </p:nvPicPr>
        <p:blipFill>
          <a:blip r:embed="rId1"/>
          <a:stretch>
            <a:fillRect/>
          </a:stretch>
        </p:blipFill>
        <p:spPr>
          <a:xfrm>
            <a:off x="18614223" y="0"/>
            <a:ext cx="5769777" cy="1307215"/>
          </a:xfrm>
          <a:prstGeom prst="rect">
            <a:avLst/>
          </a:prstGeom>
        </p:spPr>
      </p:pic>
      <p:pic>
        <p:nvPicPr>
          <p:cNvPr id="4098" name="Picture 2" descr="中国电影票房数据看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055" y="3235960"/>
            <a:ext cx="7281770" cy="4140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abbix 告警监控平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8463" y="3235324"/>
            <a:ext cx="7360357" cy="41402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16218463" y="7884795"/>
            <a:ext cx="7360357" cy="4140201"/>
          </a:xfrm>
          <a:prstGeom prst="rect">
            <a:avLst/>
          </a:prstGeom>
        </p:spPr>
      </p:pic>
      <p:pic>
        <p:nvPicPr>
          <p:cNvPr id="17" name="图片 16"/>
          <p:cNvPicPr>
            <a:picLocks noChangeAspect="1"/>
          </p:cNvPicPr>
          <p:nvPr/>
        </p:nvPicPr>
        <p:blipFill>
          <a:blip r:embed="rId5"/>
          <a:stretch>
            <a:fillRect/>
          </a:stretch>
        </p:blipFill>
        <p:spPr>
          <a:xfrm>
            <a:off x="8511821" y="7884795"/>
            <a:ext cx="7360358" cy="4140201"/>
          </a:xfrm>
          <a:prstGeom prst="rect">
            <a:avLst/>
          </a:prstGeom>
        </p:spPr>
      </p:pic>
      <p:pic>
        <p:nvPicPr>
          <p:cNvPr id="19" name="图片 18"/>
          <p:cNvPicPr>
            <a:picLocks noChangeAspect="1"/>
          </p:cNvPicPr>
          <p:nvPr/>
        </p:nvPicPr>
        <p:blipFill>
          <a:blip r:embed="rId6"/>
          <a:stretch>
            <a:fillRect/>
          </a:stretch>
        </p:blipFill>
        <p:spPr>
          <a:xfrm>
            <a:off x="881791" y="3278548"/>
            <a:ext cx="7281770" cy="4004973"/>
          </a:xfrm>
          <a:prstGeom prst="rect">
            <a:avLst/>
          </a:prstGeom>
        </p:spPr>
      </p:pic>
      <p:pic>
        <p:nvPicPr>
          <p:cNvPr id="21" name="图片 20"/>
          <p:cNvPicPr>
            <a:picLocks noChangeAspect="1"/>
          </p:cNvPicPr>
          <p:nvPr/>
        </p:nvPicPr>
        <p:blipFill>
          <a:blip r:embed="rId7"/>
          <a:stretch>
            <a:fillRect/>
          </a:stretch>
        </p:blipFill>
        <p:spPr>
          <a:xfrm>
            <a:off x="881790" y="7929000"/>
            <a:ext cx="7281771" cy="40959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半包式结构-左右-3"/>
          <p:cNvPicPr>
            <a:picLocks noChangeAspect="1"/>
          </p:cNvPicPr>
          <p:nvPr/>
        </p:nvPicPr>
        <p:blipFill>
          <a:blip r:embed="rId1"/>
          <a:stretch>
            <a:fillRect/>
          </a:stretch>
        </p:blipFill>
        <p:spPr>
          <a:xfrm>
            <a:off x="6963410" y="3150870"/>
            <a:ext cx="16212820" cy="9119870"/>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主次分布</a:t>
            </a:r>
            <a:r>
              <a:rPr kumimoji="0" lang="en-US" altLang="zh-CN"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a:t>
            </a:r>
            <a:r>
              <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半包式结构</a:t>
            </a:r>
            <a:endParaRPr kumimoji="0" lang="zh-CN" altLang="en-US" sz="2800" b="1" i="0" u="none" strike="noStrike" cap="none" spc="0" normalizeH="0" baseline="0" dirty="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主要信息居中，次要信息模块增多，便于展示更多分类数据。</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主次分布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半包式结构常见布局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6" name="图片 25" descr="半包式结构-左右"/>
          <p:cNvPicPr>
            <a:picLocks noChangeAspect="1"/>
          </p:cNvPicPr>
          <p:nvPr/>
        </p:nvPicPr>
        <p:blipFill>
          <a:blip r:embed="rId1"/>
          <a:stretch>
            <a:fillRect/>
          </a:stretch>
        </p:blipFill>
        <p:spPr>
          <a:xfrm>
            <a:off x="8620760" y="7691755"/>
            <a:ext cx="7359015" cy="4140200"/>
          </a:xfrm>
          <a:prstGeom prst="rect">
            <a:avLst/>
          </a:prstGeom>
        </p:spPr>
      </p:pic>
      <p:pic>
        <p:nvPicPr>
          <p:cNvPr id="31" name="图片 30" descr="半包式结构-左右-3"/>
          <p:cNvPicPr>
            <a:picLocks noChangeAspect="1"/>
          </p:cNvPicPr>
          <p:nvPr/>
        </p:nvPicPr>
        <p:blipFill>
          <a:blip r:embed="rId2"/>
          <a:stretch>
            <a:fillRect/>
          </a:stretch>
        </p:blipFill>
        <p:spPr>
          <a:xfrm>
            <a:off x="16354425" y="7691755"/>
            <a:ext cx="7359015" cy="4140200"/>
          </a:xfrm>
          <a:prstGeom prst="rect">
            <a:avLst/>
          </a:prstGeom>
        </p:spPr>
      </p:pic>
      <p:pic>
        <p:nvPicPr>
          <p:cNvPr id="29" name="图片 28" descr="半包式结构-左右-1"/>
          <p:cNvPicPr>
            <a:picLocks noChangeAspect="1"/>
          </p:cNvPicPr>
          <p:nvPr/>
        </p:nvPicPr>
        <p:blipFill>
          <a:blip r:embed="rId3"/>
          <a:stretch>
            <a:fillRect/>
          </a:stretch>
        </p:blipFill>
        <p:spPr>
          <a:xfrm>
            <a:off x="8616950" y="3098165"/>
            <a:ext cx="7359015" cy="4140200"/>
          </a:xfrm>
          <a:prstGeom prst="rect">
            <a:avLst/>
          </a:prstGeom>
        </p:spPr>
      </p:pic>
      <p:pic>
        <p:nvPicPr>
          <p:cNvPr id="30" name="图片 29" descr="半包式结构-左右-2"/>
          <p:cNvPicPr>
            <a:picLocks noChangeAspect="1"/>
          </p:cNvPicPr>
          <p:nvPr/>
        </p:nvPicPr>
        <p:blipFill>
          <a:blip r:embed="rId4"/>
          <a:stretch>
            <a:fillRect/>
          </a:stretch>
        </p:blipFill>
        <p:spPr>
          <a:xfrm>
            <a:off x="16346805" y="3098165"/>
            <a:ext cx="7359015" cy="4140200"/>
          </a:xfrm>
          <a:prstGeom prst="rect">
            <a:avLst/>
          </a:prstGeom>
        </p:spPr>
      </p:pic>
      <p:pic>
        <p:nvPicPr>
          <p:cNvPr id="2" name="图片 1" descr="半包式结构-左右1"/>
          <p:cNvPicPr>
            <a:picLocks noChangeAspect="1"/>
          </p:cNvPicPr>
          <p:nvPr/>
        </p:nvPicPr>
        <p:blipFill>
          <a:blip r:embed="rId5"/>
          <a:stretch>
            <a:fillRect/>
          </a:stretch>
        </p:blipFill>
        <p:spPr>
          <a:xfrm>
            <a:off x="885825" y="7691755"/>
            <a:ext cx="7360000" cy="4140000"/>
          </a:xfrm>
          <a:prstGeom prst="rect">
            <a:avLst/>
          </a:prstGeom>
        </p:spPr>
      </p:pic>
      <p:pic>
        <p:nvPicPr>
          <p:cNvPr id="3" name="图片 2" descr="半包式结构-左右2"/>
          <p:cNvPicPr>
            <a:picLocks noChangeAspect="1"/>
          </p:cNvPicPr>
          <p:nvPr/>
        </p:nvPicPr>
        <p:blipFill>
          <a:blip r:embed="rId6"/>
          <a:stretch>
            <a:fillRect/>
          </a:stretch>
        </p:blipFill>
        <p:spPr>
          <a:xfrm>
            <a:off x="885825" y="3098165"/>
            <a:ext cx="7360000" cy="4140000"/>
          </a:xfrm>
          <a:prstGeom prst="rect">
            <a:avLst/>
          </a:prstGeom>
        </p:spPr>
      </p:pic>
      <p:pic>
        <p:nvPicPr>
          <p:cNvPr id="11" name="图片 10"/>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左右结构"/>
          <p:cNvPicPr>
            <a:picLocks noChangeAspect="1"/>
          </p:cNvPicPr>
          <p:nvPr/>
        </p:nvPicPr>
        <p:blipFill>
          <a:blip r:embed="rId1"/>
          <a:stretch>
            <a:fillRect/>
          </a:stretch>
        </p:blipFill>
        <p:spPr>
          <a:xfrm>
            <a:off x="6964045" y="3150870"/>
            <a:ext cx="16200755" cy="911288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主次分布</a:t>
            </a:r>
            <a:r>
              <a:rPr lang="en-US" altLang="zh-CN"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t>
            </a:r>
            <a:r>
              <a:rPr lang="zh-CN" altLang="en-US"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左右结构</a:t>
            </a:r>
            <a:endPar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主要信息占据大半篇幅，例如放置一张地图，或者模型图，非常吸引眼球。 </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839685" y="3122429"/>
            <a:ext cx="4804266"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rPr>
              <a:t>第二节：实战</a:t>
            </a:r>
            <a:endPar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5" name="文本框 14"/>
          <p:cNvSpPr txBox="1"/>
          <p:nvPr/>
        </p:nvSpPr>
        <p:spPr>
          <a:xfrm>
            <a:off x="3343275" y="3125902"/>
            <a:ext cx="10885170"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rPr>
              <a:t>第一节：理论</a:t>
            </a:r>
            <a:endPar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grpSp>
        <p:nvGrpSpPr>
          <p:cNvPr id="5" name="组合 4"/>
          <p:cNvGrpSpPr/>
          <p:nvPr/>
        </p:nvGrpSpPr>
        <p:grpSpPr>
          <a:xfrm>
            <a:off x="5008256" y="5139751"/>
            <a:ext cx="8656955" cy="778069"/>
            <a:chOff x="2082" y="2310"/>
            <a:chExt cx="14220" cy="615"/>
          </a:xfrm>
        </p:grpSpPr>
        <p:sp>
          <p:nvSpPr>
            <p:cNvPr id="6" name="文本框 5"/>
            <p:cNvSpPr txBox="1"/>
            <p:nvPr/>
          </p:nvSpPr>
          <p:spPr>
            <a:xfrm>
              <a:off x="2688" y="2310"/>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rPr>
                <a:t>数据可视化</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7" name="矩形 6"/>
            <p:cNvSpPr/>
            <p:nvPr/>
          </p:nvSpPr>
          <p:spPr>
            <a:xfrm>
              <a:off x="2082" y="2443"/>
              <a:ext cx="283" cy="324"/>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0" name="组合 9"/>
          <p:cNvGrpSpPr/>
          <p:nvPr/>
        </p:nvGrpSpPr>
        <p:grpSpPr>
          <a:xfrm>
            <a:off x="5008256" y="6709651"/>
            <a:ext cx="8656955" cy="778069"/>
            <a:chOff x="2082" y="2310"/>
            <a:chExt cx="14220" cy="615"/>
          </a:xfrm>
        </p:grpSpPr>
        <p:sp>
          <p:nvSpPr>
            <p:cNvPr id="11" name="文本框 10"/>
            <p:cNvSpPr txBox="1"/>
            <p:nvPr/>
          </p:nvSpPr>
          <p:spPr>
            <a:xfrm>
              <a:off x="2688" y="2310"/>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设计原则</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12" name="矩形 11"/>
            <p:cNvSpPr/>
            <p:nvPr/>
          </p:nvSpPr>
          <p:spPr>
            <a:xfrm>
              <a:off x="2082" y="2443"/>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5008256" y="8304138"/>
            <a:ext cx="8656955" cy="778069"/>
            <a:chOff x="-1782" y="678"/>
            <a:chExt cx="14220" cy="615"/>
          </a:xfrm>
        </p:grpSpPr>
        <p:sp>
          <p:nvSpPr>
            <p:cNvPr id="19" name="文本框 18"/>
            <p:cNvSpPr txBox="1"/>
            <p:nvPr/>
          </p:nvSpPr>
          <p:spPr>
            <a:xfrm>
              <a:off x="-1176" y="678"/>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rPr>
                <a:t>排版布局</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0" name="矩形 19"/>
            <p:cNvSpPr/>
            <p:nvPr/>
          </p:nvSpPr>
          <p:spPr>
            <a:xfrm>
              <a:off x="-1782" y="811"/>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椭圆 1"/>
          <p:cNvSpPr/>
          <p:nvPr/>
        </p:nvSpPr>
        <p:spPr>
          <a:xfrm>
            <a:off x="2446488" y="3364851"/>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椭圆 20"/>
          <p:cNvSpPr/>
          <p:nvPr/>
        </p:nvSpPr>
        <p:spPr>
          <a:xfrm>
            <a:off x="12942898" y="3364851"/>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2" name="组合 21"/>
          <p:cNvGrpSpPr/>
          <p:nvPr/>
        </p:nvGrpSpPr>
        <p:grpSpPr>
          <a:xfrm>
            <a:off x="15494093" y="5123304"/>
            <a:ext cx="8656955" cy="778069"/>
            <a:chOff x="2082" y="2310"/>
            <a:chExt cx="14220" cy="615"/>
          </a:xfrm>
        </p:grpSpPr>
        <p:sp>
          <p:nvSpPr>
            <p:cNvPr id="27" name="文本框 26"/>
            <p:cNvSpPr txBox="1"/>
            <p:nvPr/>
          </p:nvSpPr>
          <p:spPr>
            <a:xfrm>
              <a:off x="2688" y="2310"/>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rPr>
                <a:t>配色技巧</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8" name="矩形 27"/>
            <p:cNvSpPr/>
            <p:nvPr/>
          </p:nvSpPr>
          <p:spPr>
            <a:xfrm>
              <a:off x="2082" y="2443"/>
              <a:ext cx="283" cy="324"/>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9" name="组合 28"/>
          <p:cNvGrpSpPr/>
          <p:nvPr/>
        </p:nvGrpSpPr>
        <p:grpSpPr>
          <a:xfrm>
            <a:off x="15494093" y="6695345"/>
            <a:ext cx="8656955" cy="778069"/>
            <a:chOff x="2082" y="2310"/>
            <a:chExt cx="14220" cy="615"/>
          </a:xfrm>
        </p:grpSpPr>
        <p:sp>
          <p:nvSpPr>
            <p:cNvPr id="30" name="文本框 29"/>
            <p:cNvSpPr txBox="1"/>
            <p:nvPr/>
          </p:nvSpPr>
          <p:spPr>
            <a:xfrm>
              <a:off x="2688" y="2310"/>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31" name="矩形 30"/>
            <p:cNvSpPr/>
            <p:nvPr/>
          </p:nvSpPr>
          <p:spPr>
            <a:xfrm>
              <a:off x="2082" y="2443"/>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2" name="组合 31"/>
          <p:cNvGrpSpPr/>
          <p:nvPr/>
        </p:nvGrpSpPr>
        <p:grpSpPr>
          <a:xfrm>
            <a:off x="15494093" y="8304138"/>
            <a:ext cx="8656955" cy="778069"/>
            <a:chOff x="-1742" y="537"/>
            <a:chExt cx="14220" cy="615"/>
          </a:xfrm>
        </p:grpSpPr>
        <p:sp>
          <p:nvSpPr>
            <p:cNvPr id="33" name="文本框 32"/>
            <p:cNvSpPr txBox="1"/>
            <p:nvPr/>
          </p:nvSpPr>
          <p:spPr>
            <a:xfrm>
              <a:off x="-1136" y="537"/>
              <a:ext cx="13614" cy="6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rPr>
                <a:t>案例分享</a:t>
              </a:r>
              <a:endParaRPr lang="zh-CN" altLang="en-US" sz="4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34" name="矩形 33"/>
            <p:cNvSpPr/>
            <p:nvPr/>
          </p:nvSpPr>
          <p:spPr>
            <a:xfrm>
              <a:off x="-1742" y="670"/>
              <a:ext cx="283" cy="32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solidFill>
                  <a:schemeClr val="tx1">
                    <a:lumMod val="75000"/>
                    <a:lumOff val="25000"/>
                  </a:schemeClr>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 name="图片 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主次分布</a:t>
            </a:r>
            <a:r>
              <a:rPr lang="en-US" altLang="zh-CN"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t>
            </a:r>
            <a:r>
              <a:rPr lang="zh-CN" altLang="en-US" sz="2800" b="1">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左右结构</a:t>
            </a:r>
            <a:endParaRPr kumimoji="0" lang="zh-CN" altLang="en-US" sz="2800" b="1" i="0" u="none" strike="noStrike" cap="none" spc="0" normalizeH="0" baseline="0">
              <a:ln>
                <a:noFill/>
              </a:ln>
              <a:solidFill>
                <a:schemeClr val="accent1">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rPr>
              <a:t>主要信息占据大半篇幅，例如放置一张地图，或者模型图，非常吸引眼球。 </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6930766" y="3094715"/>
            <a:ext cx="16563547" cy="93169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主次分布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左右结构常见布局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5" name="图片 24" descr="左右结构"/>
          <p:cNvPicPr>
            <a:picLocks noChangeAspect="1"/>
          </p:cNvPicPr>
          <p:nvPr/>
        </p:nvPicPr>
        <p:blipFill>
          <a:blip r:embed="rId1"/>
          <a:stretch>
            <a:fillRect/>
          </a:stretch>
        </p:blipFill>
        <p:spPr>
          <a:xfrm>
            <a:off x="775335" y="7691755"/>
            <a:ext cx="7359015" cy="4140200"/>
          </a:xfrm>
          <a:prstGeom prst="rect">
            <a:avLst/>
          </a:prstGeom>
        </p:spPr>
      </p:pic>
      <p:pic>
        <p:nvPicPr>
          <p:cNvPr id="32" name="图片 31" descr="左右结构-1"/>
          <p:cNvPicPr>
            <a:picLocks noChangeAspect="1"/>
          </p:cNvPicPr>
          <p:nvPr/>
        </p:nvPicPr>
        <p:blipFill>
          <a:blip r:embed="rId2"/>
          <a:stretch>
            <a:fillRect/>
          </a:stretch>
        </p:blipFill>
        <p:spPr>
          <a:xfrm>
            <a:off x="782320" y="3098165"/>
            <a:ext cx="7359015" cy="4140200"/>
          </a:xfrm>
          <a:prstGeom prst="rect">
            <a:avLst/>
          </a:prstGeom>
        </p:spPr>
      </p:pic>
      <p:pic>
        <p:nvPicPr>
          <p:cNvPr id="39" name="图片 38" descr="左右结构5"/>
          <p:cNvPicPr>
            <a:picLocks noChangeAspect="1"/>
          </p:cNvPicPr>
          <p:nvPr/>
        </p:nvPicPr>
        <p:blipFill>
          <a:blip r:embed="rId3"/>
          <a:stretch>
            <a:fillRect/>
          </a:stretch>
        </p:blipFill>
        <p:spPr>
          <a:xfrm>
            <a:off x="16347440" y="3098165"/>
            <a:ext cx="7360000" cy="4140000"/>
          </a:xfrm>
          <a:prstGeom prst="rect">
            <a:avLst/>
          </a:prstGeom>
        </p:spPr>
      </p:pic>
      <p:pic>
        <p:nvPicPr>
          <p:cNvPr id="40" name="图片 39" descr="左右结构6"/>
          <p:cNvPicPr>
            <a:picLocks noChangeAspect="1"/>
          </p:cNvPicPr>
          <p:nvPr/>
        </p:nvPicPr>
        <p:blipFill>
          <a:blip r:embed="rId4"/>
          <a:stretch>
            <a:fillRect/>
          </a:stretch>
        </p:blipFill>
        <p:spPr>
          <a:xfrm>
            <a:off x="16344900" y="7691755"/>
            <a:ext cx="7360000" cy="4140000"/>
          </a:xfrm>
          <a:prstGeom prst="rect">
            <a:avLst/>
          </a:prstGeom>
        </p:spPr>
      </p:pic>
      <p:pic>
        <p:nvPicPr>
          <p:cNvPr id="41" name="图片 40" descr="左右结构3"/>
          <p:cNvPicPr>
            <a:picLocks noChangeAspect="1"/>
          </p:cNvPicPr>
          <p:nvPr/>
        </p:nvPicPr>
        <p:blipFill>
          <a:blip r:embed="rId5"/>
          <a:stretch>
            <a:fillRect/>
          </a:stretch>
        </p:blipFill>
        <p:spPr>
          <a:xfrm>
            <a:off x="8564245" y="3098165"/>
            <a:ext cx="7360000" cy="4140000"/>
          </a:xfrm>
          <a:prstGeom prst="rect">
            <a:avLst/>
          </a:prstGeom>
        </p:spPr>
      </p:pic>
      <p:pic>
        <p:nvPicPr>
          <p:cNvPr id="42" name="图片 41" descr="左右结构4"/>
          <p:cNvPicPr>
            <a:picLocks noChangeAspect="1"/>
          </p:cNvPicPr>
          <p:nvPr/>
        </p:nvPicPr>
        <p:blipFill>
          <a:blip r:embed="rId6"/>
          <a:stretch>
            <a:fillRect/>
          </a:stretch>
        </p:blipFill>
        <p:spPr>
          <a:xfrm>
            <a:off x="8564245" y="7691755"/>
            <a:ext cx="7360000" cy="4140000"/>
          </a:xfrm>
          <a:prstGeom prst="rect">
            <a:avLst/>
          </a:prstGeom>
        </p:spPr>
      </p:pic>
      <p:pic>
        <p:nvPicPr>
          <p:cNvPr id="11" name="图片 10"/>
          <p:cNvPicPr>
            <a:picLocks noChangeAspect="1"/>
          </p:cNvPicPr>
          <p:nvPr/>
        </p:nvPicPr>
        <p:blipFill>
          <a:blip r:embed="rId7"/>
          <a:stretch>
            <a:fillRect/>
          </a:stretch>
        </p:blipFill>
        <p:spPr>
          <a:xfrm>
            <a:off x="18614223" y="0"/>
            <a:ext cx="5769777" cy="1307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平均分布 3_4"/>
          <p:cNvPicPr>
            <a:picLocks noChangeAspect="1"/>
          </p:cNvPicPr>
          <p:nvPr/>
        </p:nvPicPr>
        <p:blipFill>
          <a:blip r:embed="rId1"/>
          <a:stretch>
            <a:fillRect/>
          </a:stretch>
        </p:blipFill>
        <p:spPr>
          <a:xfrm>
            <a:off x="6964045" y="3150870"/>
            <a:ext cx="16210915" cy="9119235"/>
          </a:xfrm>
          <a:prstGeom prst="rect">
            <a:avLst/>
          </a:prstGeom>
        </p:spPr>
      </p:pic>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定排布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4500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平均分布</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适用于平铺展示，不存在主次关系，通常用于二级页面，自此要注意阅读顺序。</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6130" y="2717800"/>
            <a:ext cx="22811740" cy="4140200"/>
            <a:chOff x="1216" y="19347"/>
            <a:chExt cx="35924" cy="6520"/>
          </a:xfrm>
        </p:grpSpPr>
        <p:pic>
          <p:nvPicPr>
            <p:cNvPr id="2" name="图片 1" descr="平均2_4"/>
            <p:cNvPicPr>
              <a:picLocks noChangeAspect="1"/>
            </p:cNvPicPr>
            <p:nvPr/>
          </p:nvPicPr>
          <p:blipFill>
            <a:blip r:embed="rId1"/>
            <a:stretch>
              <a:fillRect/>
            </a:stretch>
          </p:blipFill>
          <p:spPr>
            <a:xfrm>
              <a:off x="25552" y="19347"/>
              <a:ext cx="11589" cy="6520"/>
            </a:xfrm>
            <a:prstGeom prst="rect">
              <a:avLst/>
            </a:prstGeom>
          </p:spPr>
        </p:pic>
        <p:pic>
          <p:nvPicPr>
            <p:cNvPr id="3" name="图片 2" descr="平均分布 2_2"/>
            <p:cNvPicPr>
              <a:picLocks noChangeAspect="1"/>
            </p:cNvPicPr>
            <p:nvPr/>
          </p:nvPicPr>
          <p:blipFill>
            <a:blip r:embed="rId2"/>
            <a:stretch>
              <a:fillRect/>
            </a:stretch>
          </p:blipFill>
          <p:spPr>
            <a:xfrm>
              <a:off x="13384" y="19347"/>
              <a:ext cx="11589" cy="6520"/>
            </a:xfrm>
            <a:prstGeom prst="rect">
              <a:avLst/>
            </a:prstGeom>
          </p:spPr>
        </p:pic>
        <p:pic>
          <p:nvPicPr>
            <p:cNvPr id="4" name="图片 3" descr="平均分布 3_4"/>
            <p:cNvPicPr>
              <a:picLocks noChangeAspect="1"/>
            </p:cNvPicPr>
            <p:nvPr/>
          </p:nvPicPr>
          <p:blipFill>
            <a:blip r:embed="rId3"/>
            <a:stretch>
              <a:fillRect/>
            </a:stretch>
          </p:blipFill>
          <p:spPr>
            <a:xfrm>
              <a:off x="1216" y="19347"/>
              <a:ext cx="11589" cy="6520"/>
            </a:xfrm>
            <a:prstGeom prst="rect">
              <a:avLst/>
            </a:prstGeom>
          </p:spPr>
        </p:pic>
      </p:grpSp>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平均分布</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常见布局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9" name="图片 8"/>
          <p:cNvPicPr>
            <a:picLocks noChangeAspect="1"/>
          </p:cNvPicPr>
          <p:nvPr/>
        </p:nvPicPr>
        <p:blipFill>
          <a:blip r:embed="rId4"/>
          <a:stretch>
            <a:fillRect/>
          </a:stretch>
        </p:blipFill>
        <p:spPr>
          <a:xfrm>
            <a:off x="18614223" y="0"/>
            <a:ext cx="5769777" cy="1307215"/>
          </a:xfrm>
          <a:prstGeom prst="rect">
            <a:avLst/>
          </a:prstGeom>
        </p:spPr>
      </p:pic>
      <p:pic>
        <p:nvPicPr>
          <p:cNvPr id="7170" name="Picture 2" descr="DataEase洞察大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29" y="7814320"/>
            <a:ext cx="7359016" cy="45973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羽绒服品类趋势洞察"/>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492" y="7814320"/>
            <a:ext cx="7359015" cy="413944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7"/>
          <a:stretch>
            <a:fillRect/>
          </a:stretch>
        </p:blipFill>
        <p:spPr>
          <a:xfrm>
            <a:off x="16238854" y="7814320"/>
            <a:ext cx="7360357" cy="41402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注意事项</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52724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统一性：间距相同</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涉及到各模块标题与模块边界的间距、模块与模块之间的间距模块与整个大页面额间距，这几个重要地方要做到统一一致， 确保布局的规整性。</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grpSp>
        <p:nvGrpSpPr>
          <p:cNvPr id="7" name="组合 6"/>
          <p:cNvGrpSpPr/>
          <p:nvPr/>
        </p:nvGrpSpPr>
        <p:grpSpPr>
          <a:xfrm>
            <a:off x="5985510" y="1931670"/>
            <a:ext cx="17548860" cy="10977880"/>
            <a:chOff x="3506" y="930"/>
            <a:chExt cx="15442" cy="9660"/>
          </a:xfrm>
        </p:grpSpPr>
        <p:pic>
          <p:nvPicPr>
            <p:cNvPr id="2" name="图片 1"/>
            <p:cNvPicPr>
              <a:picLocks noChangeAspect="1"/>
            </p:cNvPicPr>
            <p:nvPr/>
          </p:nvPicPr>
          <p:blipFill>
            <a:blip r:embed="rId1"/>
            <a:stretch>
              <a:fillRect/>
            </a:stretch>
          </p:blipFill>
          <p:spPr>
            <a:xfrm>
              <a:off x="3510" y="930"/>
              <a:ext cx="15431" cy="9645"/>
            </a:xfrm>
            <a:prstGeom prst="rect">
              <a:avLst/>
            </a:prstGeom>
            <a:effectLst>
              <a:outerShdw blurRad="50800" dist="38100" dir="5400000" algn="t" rotWithShape="0">
                <a:prstClr val="black">
                  <a:alpha val="40000"/>
                </a:prstClr>
              </a:outerShdw>
            </a:effectLst>
          </p:spPr>
        </p:pic>
        <p:grpSp>
          <p:nvGrpSpPr>
            <p:cNvPr id="4" name="组合 3"/>
            <p:cNvGrpSpPr/>
            <p:nvPr/>
          </p:nvGrpSpPr>
          <p:grpSpPr>
            <a:xfrm>
              <a:off x="3869" y="1976"/>
              <a:ext cx="14660" cy="7940"/>
              <a:chOff x="2550" y="2803"/>
              <a:chExt cx="12958" cy="7072"/>
            </a:xfrm>
          </p:grpSpPr>
          <p:sp>
            <p:nvSpPr>
              <p:cNvPr id="9" name="矩形 8"/>
              <p:cNvSpPr/>
              <p:nvPr/>
            </p:nvSpPr>
            <p:spPr>
              <a:xfrm>
                <a:off x="11904" y="6078"/>
                <a:ext cx="3604" cy="12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96" y="3522"/>
                <a:ext cx="5485" cy="120"/>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50" y="6078"/>
                <a:ext cx="3604" cy="124"/>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156" y="2803"/>
                <a:ext cx="120" cy="7073"/>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784" y="2803"/>
                <a:ext cx="120" cy="7073"/>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09" y="2803"/>
                <a:ext cx="120" cy="71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034" y="2803"/>
                <a:ext cx="120" cy="719"/>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528" y="1938"/>
              <a:ext cx="15398" cy="8653"/>
              <a:chOff x="2230" y="1869"/>
              <a:chExt cx="13611" cy="7706"/>
            </a:xfrm>
          </p:grpSpPr>
          <p:sp>
            <p:nvSpPr>
              <p:cNvPr id="18" name="矩形 17"/>
              <p:cNvSpPr/>
              <p:nvPr/>
            </p:nvSpPr>
            <p:spPr>
              <a:xfrm>
                <a:off x="15534" y="1869"/>
                <a:ext cx="307" cy="7706"/>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230" y="1892"/>
                <a:ext cx="301" cy="7683"/>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3506" y="933"/>
              <a:ext cx="15421" cy="1029"/>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8" y="10104"/>
              <a:ext cx="15421" cy="479"/>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注意事项</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对齐方式</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每个画面只使用一种对齐方式（最多两种，主次分布下，主要内容可采用居中对齐的方式），如果对齐方式过多，会让画面看起来不统 一，影响视觉效果。</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5989955" y="1931670"/>
            <a:ext cx="17536160" cy="10960735"/>
          </a:xfrm>
          <a:prstGeom prst="rect">
            <a:avLst/>
          </a:prstGeom>
          <a:effectLst>
            <a:outerShdw blurRad="50800" dist="38100" dir="5400000" algn="t" rotWithShape="0">
              <a:prstClr val="black">
                <a:alpha val="40000"/>
              </a:prstClr>
            </a:outerShdw>
          </a:effectLst>
        </p:spPr>
      </p:pic>
      <p:cxnSp>
        <p:nvCxnSpPr>
          <p:cNvPr id="22" name="直接连接符 21"/>
          <p:cNvCxnSpPr/>
          <p:nvPr/>
        </p:nvCxnSpPr>
        <p:spPr>
          <a:xfrm>
            <a:off x="6527800" y="1778000"/>
            <a:ext cx="0" cy="1125601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3" name="直接连接符 2"/>
          <p:cNvCxnSpPr/>
          <p:nvPr/>
        </p:nvCxnSpPr>
        <p:spPr>
          <a:xfrm>
            <a:off x="18672810" y="1745615"/>
            <a:ext cx="0" cy="1125601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4" name="直接连接符 3"/>
          <p:cNvCxnSpPr/>
          <p:nvPr/>
        </p:nvCxnSpPr>
        <p:spPr>
          <a:xfrm flipH="1">
            <a:off x="5578475" y="3528060"/>
            <a:ext cx="18805525" cy="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cxnSp>
        <p:nvCxnSpPr>
          <p:cNvPr id="6" name="直接连接符 5"/>
          <p:cNvCxnSpPr/>
          <p:nvPr/>
        </p:nvCxnSpPr>
        <p:spPr>
          <a:xfrm flipH="1">
            <a:off x="5567045" y="7938135"/>
            <a:ext cx="18805525" cy="0"/>
          </a:xfrm>
          <a:prstGeom prst="line">
            <a:avLst/>
          </a:prstGeom>
          <a:noFill/>
          <a:ln w="38100" cap="flat">
            <a:solidFill>
              <a:srgbClr val="C00000"/>
            </a:solidFill>
            <a:prstDash val="dash"/>
            <a:miter lim="400000"/>
          </a:ln>
        </p:spPr>
        <p:style>
          <a:lnRef idx="0">
            <a:srgbClr val="FFFFFF"/>
          </a:lnRef>
          <a:fillRef idx="0">
            <a:srgbClr val="FFFFFF"/>
          </a:fillRef>
          <a:effectRef idx="0">
            <a:srgbClr val="FFFFFF"/>
          </a:effectRef>
          <a:fontRef idx="none"/>
        </p:style>
      </p:cxnSp>
      <p:pic>
        <p:nvPicPr>
          <p:cNvPr id="11" name="图片 10"/>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rPr>
              <a:t>设计四大原则</a:t>
            </a:r>
            <a:endPar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endParaRPr>
          </a:p>
        </p:txBody>
      </p:sp>
      <p:grpSp>
        <p:nvGrpSpPr>
          <p:cNvPr id="5" name="组合 4"/>
          <p:cNvGrpSpPr/>
          <p:nvPr/>
        </p:nvGrpSpPr>
        <p:grpSpPr>
          <a:xfrm>
            <a:off x="3350375" y="3014968"/>
            <a:ext cx="17344910" cy="4856492"/>
            <a:chOff x="-5392" y="320"/>
            <a:chExt cx="21694" cy="2483"/>
          </a:xfrm>
        </p:grpSpPr>
        <p:sp>
          <p:nvSpPr>
            <p:cNvPr id="6" name="文本框 5"/>
            <p:cNvSpPr txBox="1"/>
            <p:nvPr/>
          </p:nvSpPr>
          <p:spPr>
            <a:xfrm>
              <a:off x="2688" y="2279"/>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rPr>
                <a:t>对比</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11964035" y="8883650"/>
            <a:ext cx="11369675" cy="1024890"/>
            <a:chOff x="2082" y="2356"/>
            <a:chExt cx="14220" cy="524"/>
          </a:xfrm>
        </p:grpSpPr>
        <p:sp>
          <p:nvSpPr>
            <p:cNvPr id="19" name="文本框 18"/>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亲密</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0" name="矩形 19"/>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3" name="组合 22"/>
          <p:cNvGrpSpPr/>
          <p:nvPr/>
        </p:nvGrpSpPr>
        <p:grpSpPr>
          <a:xfrm>
            <a:off x="14602460" y="10920730"/>
            <a:ext cx="11369675" cy="1024890"/>
            <a:chOff x="2082" y="2356"/>
            <a:chExt cx="14220" cy="524"/>
          </a:xfrm>
        </p:grpSpPr>
        <p:sp>
          <p:nvSpPr>
            <p:cNvPr id="24" name="文本框 23"/>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rPr>
                <a:t>重复</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6784365" y="480949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对齐</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1" name="矩形 20"/>
          <p:cNvSpPr/>
          <p:nvPr/>
        </p:nvSpPr>
        <p:spPr>
          <a:xfrm>
            <a:off x="9362238" y="706171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6376035" y="502463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5940" y="277241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rPr>
              <a:t>设计四大原则</a:t>
            </a:r>
            <a:endParaRPr lang="zh-CN" altLang="en-US" sz="6000" b="1" dirty="0">
              <a:solidFill>
                <a:schemeClr val="tx1"/>
              </a:solidFill>
              <a:latin typeface="阿里巴巴普惠体 3.0" panose="00020600040101010101" charset="-122"/>
              <a:ea typeface="阿里巴巴普惠体 3.0" panose="00020600040101010101" charset="-122"/>
              <a:sym typeface="Helvetica Neue" panose="02000503000000020004"/>
            </a:endParaRPr>
          </a:p>
        </p:txBody>
      </p:sp>
      <p:grpSp>
        <p:nvGrpSpPr>
          <p:cNvPr id="5" name="组合 4"/>
          <p:cNvGrpSpPr/>
          <p:nvPr/>
        </p:nvGrpSpPr>
        <p:grpSpPr>
          <a:xfrm>
            <a:off x="3350375" y="3014968"/>
            <a:ext cx="17344910" cy="4856492"/>
            <a:chOff x="-5392" y="320"/>
            <a:chExt cx="21694" cy="2483"/>
          </a:xfrm>
        </p:grpSpPr>
        <p:sp>
          <p:nvSpPr>
            <p:cNvPr id="6" name="文本框 5"/>
            <p:cNvSpPr txBox="1"/>
            <p:nvPr/>
          </p:nvSpPr>
          <p:spPr>
            <a:xfrm>
              <a:off x="2688" y="2279"/>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rPr>
                <a:t>对比</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7" name="椭圆 6"/>
            <p:cNvSpPr/>
            <p:nvPr/>
          </p:nvSpPr>
          <p:spPr>
            <a:xfrm>
              <a:off x="-5392" y="320"/>
              <a:ext cx="675" cy="276"/>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8" name="组合 17"/>
          <p:cNvGrpSpPr/>
          <p:nvPr/>
        </p:nvGrpSpPr>
        <p:grpSpPr>
          <a:xfrm>
            <a:off x="11964035" y="8883650"/>
            <a:ext cx="11369675" cy="1024890"/>
            <a:chOff x="2082" y="2356"/>
            <a:chExt cx="14220" cy="524"/>
          </a:xfrm>
        </p:grpSpPr>
        <p:sp>
          <p:nvSpPr>
            <p:cNvPr id="19" name="文本框 18"/>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亲密</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0" name="矩形 19"/>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3" name="组合 22"/>
          <p:cNvGrpSpPr/>
          <p:nvPr/>
        </p:nvGrpSpPr>
        <p:grpSpPr>
          <a:xfrm>
            <a:off x="14602460" y="10920730"/>
            <a:ext cx="11369675" cy="1024890"/>
            <a:chOff x="2082" y="2356"/>
            <a:chExt cx="14220" cy="524"/>
          </a:xfrm>
        </p:grpSpPr>
        <p:sp>
          <p:nvSpPr>
            <p:cNvPr id="24" name="文本框 23"/>
            <p:cNvSpPr txBox="1"/>
            <p:nvPr/>
          </p:nvSpPr>
          <p:spPr>
            <a:xfrm>
              <a:off x="2688" y="2356"/>
              <a:ext cx="13614" cy="5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rPr>
                <a:t>重复</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454"/>
              <a:ext cx="283" cy="304"/>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6784365" y="4809490"/>
            <a:ext cx="10885145"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对齐</a:t>
            </a:r>
            <a:endParaRPr lang="zh-CN" altLang="en-US" sz="60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1" name="矩形 20"/>
          <p:cNvSpPr/>
          <p:nvPr/>
        </p:nvSpPr>
        <p:spPr>
          <a:xfrm>
            <a:off x="9362238" y="706171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p:cNvSpPr/>
          <p:nvPr/>
        </p:nvSpPr>
        <p:spPr>
          <a:xfrm>
            <a:off x="6376035" y="5024638"/>
            <a:ext cx="226274" cy="594593"/>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6" name="图片 15"/>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628885" y="2529368"/>
            <a:ext cx="4804266" cy="1024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rPr>
              <a:t>第二节：实战</a:t>
            </a:r>
            <a:endParaRPr lang="zh-CN" altLang="en-US" sz="6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1" name="椭圆 20"/>
          <p:cNvSpPr/>
          <p:nvPr/>
        </p:nvSpPr>
        <p:spPr>
          <a:xfrm>
            <a:off x="2635311" y="2771899"/>
            <a:ext cx="539700" cy="539828"/>
          </a:xfrm>
          <a:prstGeom prst="ellipse">
            <a:avLst/>
          </a:prstGeom>
          <a:solidFill>
            <a:srgbClr val="0669BE"/>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2" name="组合 21"/>
          <p:cNvGrpSpPr/>
          <p:nvPr/>
        </p:nvGrpSpPr>
        <p:grpSpPr>
          <a:xfrm>
            <a:off x="6542722" y="4794658"/>
            <a:ext cx="8656955" cy="932417"/>
            <a:chOff x="2082" y="2251"/>
            <a:chExt cx="14220" cy="737"/>
          </a:xfrm>
        </p:grpSpPr>
        <p:sp>
          <p:nvSpPr>
            <p:cNvPr id="27" name="文本框 26"/>
            <p:cNvSpPr txBox="1"/>
            <p:nvPr/>
          </p:nvSpPr>
          <p:spPr>
            <a:xfrm>
              <a:off x="2688" y="2251"/>
              <a:ext cx="13614" cy="7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rPr>
                <a:t>配色技巧</a:t>
              </a:r>
              <a:endPar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8" name="矩形 27"/>
            <p:cNvSpPr/>
            <p:nvPr/>
          </p:nvSpPr>
          <p:spPr>
            <a:xfrm>
              <a:off x="2082" y="2394"/>
              <a:ext cx="283" cy="422"/>
            </a:xfrm>
            <a:prstGeom prst="rect">
              <a:avLst/>
            </a:prstGeom>
            <a:solidFill>
              <a:schemeClr val="accent1"/>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29" name="组合 28"/>
          <p:cNvGrpSpPr/>
          <p:nvPr/>
        </p:nvGrpSpPr>
        <p:grpSpPr>
          <a:xfrm>
            <a:off x="8509351" y="6357383"/>
            <a:ext cx="8656955" cy="932417"/>
            <a:chOff x="2082" y="2251"/>
            <a:chExt cx="14220" cy="737"/>
          </a:xfrm>
        </p:grpSpPr>
        <p:sp>
          <p:nvSpPr>
            <p:cNvPr id="30" name="文本框 29"/>
            <p:cNvSpPr txBox="1"/>
            <p:nvPr/>
          </p:nvSpPr>
          <p:spPr>
            <a:xfrm>
              <a:off x="2688" y="2251"/>
              <a:ext cx="13614" cy="7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31" name="矩形 30"/>
            <p:cNvSpPr/>
            <p:nvPr/>
          </p:nvSpPr>
          <p:spPr>
            <a:xfrm>
              <a:off x="2082" y="2394"/>
              <a:ext cx="283" cy="422"/>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32" name="组合 31"/>
          <p:cNvGrpSpPr/>
          <p:nvPr/>
        </p:nvGrpSpPr>
        <p:grpSpPr>
          <a:xfrm>
            <a:off x="11055662" y="7920108"/>
            <a:ext cx="8656955" cy="932417"/>
            <a:chOff x="-1742" y="478"/>
            <a:chExt cx="14220" cy="737"/>
          </a:xfrm>
        </p:grpSpPr>
        <p:sp>
          <p:nvSpPr>
            <p:cNvPr id="33" name="文本框 32"/>
            <p:cNvSpPr txBox="1"/>
            <p:nvPr/>
          </p:nvSpPr>
          <p:spPr>
            <a:xfrm>
              <a:off x="-1136" y="478"/>
              <a:ext cx="13614" cy="7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rPr>
                <a:t>案例分享</a:t>
              </a:r>
              <a:endParaRPr lang="zh-CN" altLang="en-US" sz="5400" b="1" dirty="0">
                <a:solidFill>
                  <a:schemeClr val="tx1">
                    <a:lumMod val="75000"/>
                    <a:lumOff val="2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34" name="矩形 33"/>
            <p:cNvSpPr/>
            <p:nvPr/>
          </p:nvSpPr>
          <p:spPr>
            <a:xfrm>
              <a:off x="-1742" y="621"/>
              <a:ext cx="283" cy="422"/>
            </a:xfrm>
            <a:prstGeom prst="rect">
              <a:avLst/>
            </a:prstGeom>
            <a:solidFill>
              <a:schemeClr val="accent1">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3" name="图片 12"/>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6" name="文本框 5"/>
          <p:cNvSpPr txBox="1"/>
          <p:nvPr/>
        </p:nvSpPr>
        <p:spPr>
          <a:xfrm>
            <a:off x="1215390" y="3148330"/>
            <a:ext cx="2225802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色彩</a:t>
            </a:r>
            <a:endPar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心理学家认为，人的第一感觉就是视觉，而对视觉影响最大的则是色彩。人的行为之所以受到色彩的影响，是因人的行为很多时候容易受情绪的支配。</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颜色源于大自然的先天的色彩，蓝色的天空、鲜红的血液、金色的太阳……看到这些与大自然先天的色彩一样的颜色，自然就会联想到与这些自然物相关的感觉体验，这是最原始的影响。这也可能是不同地域、不同国度和民族、不同性格的人对一些颜色具有共同感觉体验的原因。</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3" name="图片 2"/>
          <p:cNvPicPr>
            <a:picLocks noChangeAspect="1"/>
          </p:cNvPicPr>
          <p:nvPr/>
        </p:nvPicPr>
        <p:blipFill>
          <a:blip r:embed="rId1"/>
          <a:stretch>
            <a:fillRect/>
          </a:stretch>
        </p:blipFill>
        <p:spPr>
          <a:xfrm>
            <a:off x="0" y="7808595"/>
            <a:ext cx="24384000" cy="5957570"/>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我的第一个仪表板</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矩形 1"/>
          <p:cNvSpPr/>
          <p:nvPr/>
        </p:nvSpPr>
        <p:spPr>
          <a:xfrm>
            <a:off x="1449705" y="3176683"/>
            <a:ext cx="6193790" cy="1383665"/>
          </a:xfrm>
          <a:prstGeom prst="rect">
            <a:avLst/>
          </a:prstGeom>
        </p:spPr>
        <p:txBody>
          <a:bodyPr wrap="square">
            <a:spAutoFit/>
          </a:bodyPr>
          <a:lstStyle/>
          <a:p>
            <a:pPr algn="just"/>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创建时间：</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a:p>
            <a:pPr algn="just"/>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a:p>
            <a:pPr algn="just"/>
            <a:r>
              <a:rPr lang="en-US" altLang="zh-CN" sz="2800" dirty="0">
                <a:solidFill>
                  <a:schemeClr val="tx1">
                    <a:lumMod val="65000"/>
                    <a:lumOff val="35000"/>
                  </a:schemeClr>
                </a:solidFill>
                <a:latin typeface="阿里巴巴普惠体 3.0" panose="00020600040101010101" charset="-122"/>
                <a:ea typeface="阿里巴巴普惠体 3.0" panose="00020600040101010101" charset="-122"/>
              </a:rPr>
              <a:t>2022-02-28 09:50:45</a:t>
            </a:r>
            <a:endParaRPr lang="en-US" altLang="zh-CN" sz="2800" dirty="0">
              <a:solidFill>
                <a:schemeClr val="tx1">
                  <a:lumMod val="65000"/>
                  <a:lumOff val="35000"/>
                </a:schemeClr>
              </a:solidFill>
              <a:effectLst/>
              <a:latin typeface="阿里巴巴普惠体 3.0" panose="00020600040101010101" charset="-122"/>
              <a:ea typeface="阿里巴巴普惠体 3.0" panose="00020600040101010101" charset="-122"/>
            </a:endParaRPr>
          </a:p>
        </p:txBody>
      </p:sp>
      <p:pic>
        <p:nvPicPr>
          <p:cNvPr id="3" name="图片 2"/>
          <p:cNvPicPr>
            <a:picLocks noChangeAspect="1"/>
          </p:cNvPicPr>
          <p:nvPr/>
        </p:nvPicPr>
        <p:blipFill>
          <a:blip r:embed="rId2"/>
          <a:stretch>
            <a:fillRect/>
          </a:stretch>
        </p:blipFill>
        <p:spPr>
          <a:xfrm>
            <a:off x="7658820" y="3176683"/>
            <a:ext cx="15506678" cy="84832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喜欢 </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or</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 合适</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3" name="图片 2"/>
          <p:cNvPicPr>
            <a:picLocks noChangeAspect="1"/>
          </p:cNvPicPr>
          <p:nvPr/>
        </p:nvPicPr>
        <p:blipFill>
          <a:blip r:embed="rId2"/>
          <a:stretch>
            <a:fillRect/>
          </a:stretch>
        </p:blipFill>
        <p:spPr>
          <a:xfrm>
            <a:off x="2782393" y="3106027"/>
            <a:ext cx="8257270" cy="4644715"/>
          </a:xfrm>
          <a:prstGeom prst="rect">
            <a:avLst/>
          </a:prstGeom>
        </p:spPr>
      </p:pic>
      <p:sp>
        <p:nvSpPr>
          <p:cNvPr id="18" name="文本框 17"/>
          <p:cNvSpPr txBox="1"/>
          <p:nvPr/>
        </p:nvSpPr>
        <p:spPr>
          <a:xfrm>
            <a:off x="1654810" y="2016943"/>
            <a:ext cx="4218305"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defTabSz="2438400" hangingPunct="0">
              <a:lnSpc>
                <a:spcPct val="150000"/>
              </a:lnSpc>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喜欢并不一定合适！</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6" name="图片 5"/>
          <p:cNvPicPr>
            <a:picLocks noChangeAspect="1"/>
          </p:cNvPicPr>
          <p:nvPr/>
        </p:nvPicPr>
        <p:blipFill>
          <a:blip r:embed="rId3"/>
          <a:stretch>
            <a:fillRect/>
          </a:stretch>
        </p:blipFill>
        <p:spPr>
          <a:xfrm>
            <a:off x="2789777" y="8222909"/>
            <a:ext cx="8257270" cy="4679652"/>
          </a:xfrm>
          <a:prstGeom prst="rect">
            <a:avLst/>
          </a:prstGeom>
        </p:spPr>
      </p:pic>
      <p:pic>
        <p:nvPicPr>
          <p:cNvPr id="19" name="图片 18"/>
          <p:cNvPicPr>
            <a:picLocks noChangeAspect="1"/>
          </p:cNvPicPr>
          <p:nvPr/>
        </p:nvPicPr>
        <p:blipFill>
          <a:blip r:embed="rId4"/>
          <a:stretch>
            <a:fillRect/>
          </a:stretch>
        </p:blipFill>
        <p:spPr>
          <a:xfrm>
            <a:off x="13156839" y="3110182"/>
            <a:ext cx="8437384" cy="4640561"/>
          </a:xfrm>
          <a:prstGeom prst="rect">
            <a:avLst/>
          </a:prstGeom>
        </p:spPr>
      </p:pic>
      <p:pic>
        <p:nvPicPr>
          <p:cNvPr id="21" name="图片 20"/>
          <p:cNvPicPr>
            <a:picLocks noChangeAspect="1"/>
          </p:cNvPicPr>
          <p:nvPr/>
        </p:nvPicPr>
        <p:blipFill>
          <a:blip r:embed="rId5"/>
          <a:stretch>
            <a:fillRect/>
          </a:stretch>
        </p:blipFill>
        <p:spPr>
          <a:xfrm>
            <a:off x="13156839" y="8222909"/>
            <a:ext cx="8437384" cy="464056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6" name="文本框 5"/>
          <p:cNvSpPr txBox="1"/>
          <p:nvPr/>
        </p:nvSpPr>
        <p:spPr>
          <a:xfrm>
            <a:off x="1215390" y="3123565"/>
            <a:ext cx="703008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色相</a:t>
            </a:r>
            <a:endParaRPr kumimoji="0" lang="zh-CN" altLang="en-US" sz="2800" b="0" i="0" u="none" strike="noStrike" cap="none" spc="0" normalizeH="0" baseline="0" dirty="0">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色彩的首要特征，也就是色彩可呈现出来的质地面貌，比如我们常说的： 红色、蓝色、绿色……</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3" name="文本框 2"/>
          <p:cNvSpPr txBox="1"/>
          <p:nvPr/>
        </p:nvSpPr>
        <p:spPr>
          <a:xfrm>
            <a:off x="8745855" y="3123565"/>
            <a:ext cx="703008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a:t>
            </a:r>
            <a:endParaRPr kumimoji="0" lang="zh-CN" altLang="en-US" sz="2800" b="0" i="0" u="none" strike="noStrike" cap="none" spc="0" normalizeH="0" baseline="0" dirty="0">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色彩的鲜艳程度，饱和度也叫纯度，是指色彩的纯净程度，鲜艳程度。一种颜色的饱和度越高，它看起来就越鲜艳艳丽；反之，就越暗沉浑浊。</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5" name="文本框 4"/>
          <p:cNvSpPr txBox="1"/>
          <p:nvPr/>
        </p:nvSpPr>
        <p:spPr>
          <a:xfrm>
            <a:off x="1215390" y="2153920"/>
            <a:ext cx="768731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a:solidFill>
                  <a:schemeClr val="accent1">
                    <a:lumMod val="7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彩色的三大特征色相、饱和度、明度</a:t>
            </a:r>
            <a:endParaRPr kumimoji="0" lang="zh-CN" altLang="en-US" sz="2800" b="1" i="0" u="none" strike="noStrike" cap="none" spc="0" normalizeH="0" baseline="0">
              <a:solidFill>
                <a:schemeClr val="accent1">
                  <a:lumMod val="7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7" name="文本框 6"/>
          <p:cNvSpPr txBox="1"/>
          <p:nvPr/>
        </p:nvSpPr>
        <p:spPr>
          <a:xfrm>
            <a:off x="16276320" y="3123565"/>
            <a:ext cx="7030085" cy="46259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a:t>
            </a:r>
            <a:endParaRPr kumimoji="0" lang="zh-CN" altLang="en-US" sz="2800" b="0" i="0" u="none" strike="noStrike" cap="none" spc="0" normalizeH="0" baseline="0" dirty="0">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也叫亮度，指色彩的明亮程度，是眼睛对光源和物体表面的「明暗程度」的感觉，也就是我们常说的明与暗。最亮的颜色是白色，所以明度越高，越接近白色。</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最暗的颜色是黑色，所以明度越低，越接近黑色。</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9" name="图片 8" descr="图层 2"/>
          <p:cNvPicPr>
            <a:picLocks noChangeAspect="1"/>
          </p:cNvPicPr>
          <p:nvPr/>
        </p:nvPicPr>
        <p:blipFill>
          <a:blip r:embed="rId1"/>
          <a:srcRect l="3467" r="4655" b="395"/>
          <a:stretch>
            <a:fillRect/>
          </a:stretch>
        </p:blipFill>
        <p:spPr>
          <a:xfrm rot="16200000">
            <a:off x="3789045" y="6896735"/>
            <a:ext cx="1817370" cy="7037705"/>
          </a:xfrm>
          <a:prstGeom prst="rect">
            <a:avLst/>
          </a:prstGeom>
        </p:spPr>
      </p:pic>
      <p:pic>
        <p:nvPicPr>
          <p:cNvPr id="13" name="图片 12" descr="222"/>
          <p:cNvPicPr>
            <a:picLocks noChangeAspect="1"/>
          </p:cNvPicPr>
          <p:nvPr/>
        </p:nvPicPr>
        <p:blipFill>
          <a:blip r:embed="rId2"/>
          <a:stretch>
            <a:fillRect/>
          </a:stretch>
        </p:blipFill>
        <p:spPr>
          <a:xfrm>
            <a:off x="16276320" y="9507220"/>
            <a:ext cx="7029450" cy="1817370"/>
          </a:xfrm>
          <a:prstGeom prst="rect">
            <a:avLst/>
          </a:prstGeom>
        </p:spPr>
      </p:pic>
      <p:pic>
        <p:nvPicPr>
          <p:cNvPr id="17" name="图片 16" descr="矩形 1"/>
          <p:cNvPicPr>
            <a:picLocks noChangeAspect="1"/>
          </p:cNvPicPr>
          <p:nvPr/>
        </p:nvPicPr>
        <p:blipFill>
          <a:blip r:embed="rId3"/>
          <a:stretch>
            <a:fillRect/>
          </a:stretch>
        </p:blipFill>
        <p:spPr>
          <a:xfrm>
            <a:off x="8652510" y="9507220"/>
            <a:ext cx="7122795" cy="1817370"/>
          </a:xfrm>
          <a:prstGeom prst="rect">
            <a:avLst/>
          </a:prstGeom>
        </p:spPr>
      </p:pic>
      <p:sp>
        <p:nvSpPr>
          <p:cNvPr id="18" name="文本框 17"/>
          <p:cNvSpPr txBox="1"/>
          <p:nvPr/>
        </p:nvSpPr>
        <p:spPr>
          <a:xfrm>
            <a:off x="8652510" y="8643620"/>
            <a:ext cx="42379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chemeClr val="accent1">
                    <a:lumMod val="7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饱和度越高对应颜色越纯</a:t>
            </a:r>
            <a:endParaRPr kumimoji="0" lang="zh-CN" altLang="en-US" sz="2800" b="1" i="0" u="none" strike="noStrike" cap="none" spc="0" normalizeH="0" baseline="0">
              <a:ln>
                <a:noFill/>
              </a:ln>
              <a:solidFill>
                <a:schemeClr val="accent1">
                  <a:lumMod val="7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9" name="文本框 18"/>
          <p:cNvSpPr txBox="1"/>
          <p:nvPr/>
        </p:nvSpPr>
        <p:spPr>
          <a:xfrm>
            <a:off x="16276320" y="8643620"/>
            <a:ext cx="42379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chemeClr val="accent1">
                    <a:lumMod val="7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明度越高对应颜色越亮</a:t>
            </a:r>
            <a:endParaRPr kumimoji="0" lang="zh-CN" altLang="en-US" sz="2800" b="1" i="0" u="none" strike="noStrike" cap="none" spc="0" normalizeH="0" baseline="0">
              <a:ln>
                <a:noFill/>
              </a:ln>
              <a:solidFill>
                <a:schemeClr val="accent1">
                  <a:lumMod val="7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1" name="文本框 20"/>
          <p:cNvSpPr txBox="1"/>
          <p:nvPr/>
        </p:nvSpPr>
        <p:spPr>
          <a:xfrm>
            <a:off x="16312515" y="11616690"/>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明度高</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2" name="文本框 21"/>
          <p:cNvSpPr txBox="1"/>
          <p:nvPr/>
        </p:nvSpPr>
        <p:spPr>
          <a:xfrm>
            <a:off x="22000845" y="11616690"/>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明度低</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3" name="文本框 22"/>
          <p:cNvSpPr txBox="1"/>
          <p:nvPr/>
        </p:nvSpPr>
        <p:spPr>
          <a:xfrm>
            <a:off x="8652510" y="11616690"/>
            <a:ext cx="196405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饱和度高</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4" name="文本框 23"/>
          <p:cNvSpPr txBox="1"/>
          <p:nvPr/>
        </p:nvSpPr>
        <p:spPr>
          <a:xfrm>
            <a:off x="14076680" y="11616690"/>
            <a:ext cx="17240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饱和度低</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20" name="图片 19"/>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5484495" y="4067810"/>
            <a:ext cx="4381500" cy="2462530"/>
          </a:xfrm>
          <a:prstGeom prst="rect">
            <a:avLst/>
          </a:prstGeom>
        </p:spPr>
      </p:pic>
      <p:pic>
        <p:nvPicPr>
          <p:cNvPr id="4" name="图片 3" descr="0"/>
          <p:cNvPicPr>
            <a:picLocks noChangeAspect="1"/>
          </p:cNvPicPr>
          <p:nvPr/>
        </p:nvPicPr>
        <p:blipFill>
          <a:blip r:embed="rId2"/>
          <a:stretch>
            <a:fillRect/>
          </a:stretch>
        </p:blipFill>
        <p:spPr>
          <a:xfrm>
            <a:off x="9945370" y="4067810"/>
            <a:ext cx="4381500" cy="2462530"/>
          </a:xfrm>
          <a:prstGeom prst="rect">
            <a:avLst/>
          </a:prstGeom>
        </p:spPr>
      </p:pic>
      <p:pic>
        <p:nvPicPr>
          <p:cNvPr id="5" name="图片 4" descr="3"/>
          <p:cNvPicPr>
            <a:picLocks noChangeAspect="1"/>
          </p:cNvPicPr>
          <p:nvPr/>
        </p:nvPicPr>
        <p:blipFill>
          <a:blip r:embed="rId3"/>
          <a:stretch>
            <a:fillRect/>
          </a:stretch>
        </p:blipFill>
        <p:spPr>
          <a:xfrm>
            <a:off x="1023620" y="4067810"/>
            <a:ext cx="4381500" cy="2462530"/>
          </a:xfrm>
          <a:prstGeom prst="rect">
            <a:avLst/>
          </a:prstGeom>
        </p:spPr>
      </p:pic>
      <p:pic>
        <p:nvPicPr>
          <p:cNvPr id="6" name="图片 5" descr="2"/>
          <p:cNvPicPr>
            <a:picLocks noChangeAspect="1"/>
          </p:cNvPicPr>
          <p:nvPr/>
        </p:nvPicPr>
        <p:blipFill>
          <a:blip r:embed="rId4"/>
          <a:stretch>
            <a:fillRect/>
          </a:stretch>
        </p:blipFill>
        <p:spPr>
          <a:xfrm>
            <a:off x="18867120" y="4067810"/>
            <a:ext cx="4381500" cy="2462530"/>
          </a:xfrm>
          <a:prstGeom prst="rect">
            <a:avLst/>
          </a:prstGeom>
        </p:spPr>
      </p:pic>
      <p:pic>
        <p:nvPicPr>
          <p:cNvPr id="8" name="图片 7" descr="4"/>
          <p:cNvPicPr>
            <a:picLocks noChangeAspect="1"/>
          </p:cNvPicPr>
          <p:nvPr/>
        </p:nvPicPr>
        <p:blipFill>
          <a:blip r:embed="rId5"/>
          <a:stretch>
            <a:fillRect/>
          </a:stretch>
        </p:blipFill>
        <p:spPr>
          <a:xfrm>
            <a:off x="14406245" y="4067810"/>
            <a:ext cx="4381500" cy="2462530"/>
          </a:xfrm>
          <a:prstGeom prst="rect">
            <a:avLst/>
          </a:prstGeom>
        </p:spPr>
      </p:pic>
      <p:pic>
        <p:nvPicPr>
          <p:cNvPr id="9" name="图片 8" descr="组 1"/>
          <p:cNvPicPr>
            <a:picLocks noChangeAspect="1"/>
          </p:cNvPicPr>
          <p:nvPr/>
        </p:nvPicPr>
        <p:blipFill>
          <a:blip r:embed="rId6"/>
          <a:stretch>
            <a:fillRect/>
          </a:stretch>
        </p:blipFill>
        <p:spPr>
          <a:xfrm>
            <a:off x="5474970" y="8825230"/>
            <a:ext cx="4381500" cy="2462530"/>
          </a:xfrm>
          <a:prstGeom prst="rect">
            <a:avLst/>
          </a:prstGeom>
        </p:spPr>
      </p:pic>
      <p:pic>
        <p:nvPicPr>
          <p:cNvPr id="12" name="图片 11" descr="组 1 拷贝"/>
          <p:cNvPicPr>
            <a:picLocks noChangeAspect="1"/>
          </p:cNvPicPr>
          <p:nvPr/>
        </p:nvPicPr>
        <p:blipFill>
          <a:blip r:embed="rId7"/>
          <a:stretch>
            <a:fillRect/>
          </a:stretch>
        </p:blipFill>
        <p:spPr>
          <a:xfrm>
            <a:off x="14385290" y="8816975"/>
            <a:ext cx="4410710" cy="2479040"/>
          </a:xfrm>
          <a:prstGeom prst="rect">
            <a:avLst/>
          </a:prstGeom>
        </p:spPr>
      </p:pic>
      <p:pic>
        <p:nvPicPr>
          <p:cNvPr id="14" name="图片 13" descr="0"/>
          <p:cNvPicPr>
            <a:picLocks noChangeAspect="1"/>
          </p:cNvPicPr>
          <p:nvPr/>
        </p:nvPicPr>
        <p:blipFill>
          <a:blip r:embed="rId2"/>
          <a:stretch>
            <a:fillRect/>
          </a:stretch>
        </p:blipFill>
        <p:spPr>
          <a:xfrm>
            <a:off x="9930130" y="8825230"/>
            <a:ext cx="4381500" cy="2462530"/>
          </a:xfrm>
          <a:prstGeom prst="rect">
            <a:avLst/>
          </a:prstGeom>
        </p:spPr>
      </p:pic>
      <p:sp>
        <p:nvSpPr>
          <p:cNvPr id="23" name="文本框 22"/>
          <p:cNvSpPr txBox="1"/>
          <p:nvPr/>
        </p:nvSpPr>
        <p:spPr>
          <a:xfrm>
            <a:off x="1023620" y="3535680"/>
            <a:ext cx="196405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饱和度高</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4" name="文本框 23"/>
          <p:cNvSpPr txBox="1"/>
          <p:nvPr/>
        </p:nvSpPr>
        <p:spPr>
          <a:xfrm>
            <a:off x="21524595" y="3535680"/>
            <a:ext cx="17240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饱和度低</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1" name="文本框 20"/>
          <p:cNvSpPr txBox="1"/>
          <p:nvPr/>
        </p:nvSpPr>
        <p:spPr>
          <a:xfrm>
            <a:off x="1023620" y="8300085"/>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明度高</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2" name="文本框 21"/>
          <p:cNvSpPr txBox="1"/>
          <p:nvPr/>
        </p:nvSpPr>
        <p:spPr>
          <a:xfrm>
            <a:off x="22000845" y="8107045"/>
            <a:ext cx="130492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明度低</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5" name="文本框 14"/>
          <p:cNvSpPr txBox="1"/>
          <p:nvPr/>
        </p:nvSpPr>
        <p:spPr>
          <a:xfrm>
            <a:off x="1023620" y="2378710"/>
            <a:ext cx="183134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32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3200" b="1">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饱和度</a:t>
            </a:r>
            <a:endParaRPr kumimoji="0" lang="zh-CN" altLang="en-US" sz="32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6" name="文本框 15"/>
          <p:cNvSpPr txBox="1"/>
          <p:nvPr/>
        </p:nvSpPr>
        <p:spPr>
          <a:xfrm>
            <a:off x="1030605" y="7290435"/>
            <a:ext cx="303784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32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3200" b="1">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明度</a:t>
            </a:r>
            <a:r>
              <a:rPr lang="zh-CN" altLang="en-US" sz="32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3200" b="1">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亮度）</a:t>
            </a:r>
            <a:endParaRPr kumimoji="0" lang="zh-CN" altLang="en-US" sz="32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17" name="右箭头 16"/>
          <p:cNvSpPr/>
          <p:nvPr/>
        </p:nvSpPr>
        <p:spPr>
          <a:xfrm>
            <a:off x="4255770" y="3547745"/>
            <a:ext cx="15810230" cy="467995"/>
          </a:xfrm>
          <a:prstGeom prst="rightArrow">
            <a:avLst/>
          </a:prstGeom>
          <a:gradFill>
            <a:gsLst>
              <a:gs pos="0">
                <a:schemeClr val="accent2">
                  <a:lumMod val="50000"/>
                </a:schemeClr>
              </a:gs>
              <a:gs pos="100000">
                <a:schemeClr val="tx1"/>
              </a:gs>
            </a:gsLst>
            <a:lin ang="0" scaled="0"/>
          </a:gra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右箭头 17"/>
          <p:cNvSpPr/>
          <p:nvPr/>
        </p:nvSpPr>
        <p:spPr>
          <a:xfrm>
            <a:off x="4259580" y="8300085"/>
            <a:ext cx="15810230" cy="467995"/>
          </a:xfrm>
          <a:prstGeom prst="rightArrow">
            <a:avLst/>
          </a:prstGeom>
          <a:gradFill>
            <a:gsLst>
              <a:gs pos="0">
                <a:schemeClr val="accent1">
                  <a:lumMod val="5000"/>
                  <a:lumOff val="95000"/>
                </a:schemeClr>
              </a:gs>
              <a:gs pos="52000">
                <a:schemeClr val="accent2">
                  <a:lumMod val="50000"/>
                </a:schemeClr>
              </a:gs>
              <a:gs pos="100000">
                <a:srgbClr val="000105"/>
              </a:gs>
            </a:gsLst>
            <a:lin ang="0" scaled="0"/>
          </a:gra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 name="文本框 1"/>
          <p:cNvSpPr txBox="1"/>
          <p:nvPr/>
        </p:nvSpPr>
        <p:spPr>
          <a:xfrm>
            <a:off x="11040110" y="7767955"/>
            <a:ext cx="53555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由左至右依次降低明度（亮度）</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7" name="文本框 6"/>
          <p:cNvSpPr txBox="1"/>
          <p:nvPr/>
        </p:nvSpPr>
        <p:spPr>
          <a:xfrm>
            <a:off x="11040110" y="3041650"/>
            <a:ext cx="535559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由左至右依次降低饱和度</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6" name="图片 25" descr="亮度_对比度 2"/>
          <p:cNvPicPr>
            <a:picLocks noChangeAspect="1"/>
          </p:cNvPicPr>
          <p:nvPr/>
        </p:nvPicPr>
        <p:blipFill>
          <a:blip r:embed="rId8"/>
          <a:stretch>
            <a:fillRect/>
          </a:stretch>
        </p:blipFill>
        <p:spPr>
          <a:xfrm>
            <a:off x="1019810" y="8825230"/>
            <a:ext cx="4381500" cy="2462530"/>
          </a:xfrm>
          <a:prstGeom prst="rect">
            <a:avLst/>
          </a:prstGeom>
        </p:spPr>
      </p:pic>
      <p:pic>
        <p:nvPicPr>
          <p:cNvPr id="28" name="图片 27" descr="亮度_对比度 3"/>
          <p:cNvPicPr>
            <a:picLocks noChangeAspect="1"/>
          </p:cNvPicPr>
          <p:nvPr/>
        </p:nvPicPr>
        <p:blipFill>
          <a:blip r:embed="rId9"/>
          <a:stretch>
            <a:fillRect/>
          </a:stretch>
        </p:blipFill>
        <p:spPr>
          <a:xfrm>
            <a:off x="18869660" y="8825230"/>
            <a:ext cx="4381500" cy="2462530"/>
          </a:xfrm>
          <a:prstGeom prst="rect">
            <a:avLst/>
          </a:prstGeom>
        </p:spPr>
      </p:pic>
      <p:pic>
        <p:nvPicPr>
          <p:cNvPr id="27" name="图片 26"/>
          <p:cNvPicPr>
            <a:picLocks noChangeAspect="1"/>
          </p:cNvPicPr>
          <p:nvPr/>
        </p:nvPicPr>
        <p:blipFill>
          <a:blip r:embed="rId10"/>
          <a:stretch>
            <a:fillRect/>
          </a:stretch>
        </p:blipFill>
        <p:spPr>
          <a:xfrm>
            <a:off x="18614223" y="0"/>
            <a:ext cx="5769777" cy="13072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0" name="文本框 9"/>
          <p:cNvSpPr txBox="1"/>
          <p:nvPr/>
        </p:nvSpPr>
        <p:spPr>
          <a:xfrm>
            <a:off x="1215390" y="3148330"/>
            <a:ext cx="9897110" cy="46259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色彩的对比关系</a:t>
            </a:r>
            <a:endPar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在色相环中，每个颜色都是可以当做是主色，形成他自己相对应的同类色、类似色、邻近色、中差色、对比色、互补色的。色相环的两色之间的距离、角度来表现色彩之间的强弱关系。色相环上选一个色作为主色向两边延伸，都能形成我们今天所要说的这些关系。</a:t>
            </a:r>
            <a:endParaRPr kumimoji="0" lang="zh-CN" altLang="en-US" sz="2800" b="0" i="0" u="none" strike="noStrike" cap="none" spc="0" normalizeH="0" baseline="0" dirty="0">
              <a:solidFill>
                <a:schemeClr val="tx1">
                  <a:lumMod val="65000"/>
                  <a:lumOff val="35000"/>
                </a:schemeClr>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5" name="图片 14" descr="v2-f28bff6c4a2ac78cbe69c4250bdbbea9_1440w"/>
          <p:cNvPicPr>
            <a:picLocks noChangeAspect="1"/>
          </p:cNvPicPr>
          <p:nvPr/>
        </p:nvPicPr>
        <p:blipFill>
          <a:blip r:embed="rId1"/>
          <a:stretch>
            <a:fillRect/>
          </a:stretch>
        </p:blipFill>
        <p:spPr>
          <a:xfrm>
            <a:off x="11111865" y="1931670"/>
            <a:ext cx="11828145" cy="1151064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0" name="文本框 9"/>
          <p:cNvSpPr txBox="1"/>
          <p:nvPr/>
        </p:nvSpPr>
        <p:spPr>
          <a:xfrm>
            <a:off x="1215390" y="3148330"/>
            <a:ext cx="22258020"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1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2800" b="0"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选色方法</a:t>
            </a:r>
            <a:endParaRPr kumimoji="0" lang="zh-CN" altLang="en-US" sz="2800" b="1" i="0" u="none" strike="noStrike" cap="none" spc="0" normalizeH="0" baseline="0" dirty="0">
              <a:solidFill>
                <a:srgbClr val="093156"/>
              </a:solidFill>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常用选色方法，例如：</a:t>
            </a:r>
            <a:r>
              <a:rPr lang="zh-CN" altLang="en-US" sz="2800" b="1" dirty="0">
                <a:solidFill>
                  <a:srgbClr val="0669BE"/>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单色、互补色、分割补色、三元群配色等</a:t>
            </a:r>
            <a:r>
              <a:rPr lang="zh-CN" altLang="en-US" sz="2800" dirty="0">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就是我们平时选色用到的理论，下面在色相环上去看这些颜色搭配：</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270000" y="4861560"/>
            <a:ext cx="5283200" cy="2534285"/>
          </a:xfrm>
          <a:prstGeom prst="rect">
            <a:avLst/>
          </a:prstGeom>
        </p:spPr>
      </p:pic>
      <p:pic>
        <p:nvPicPr>
          <p:cNvPr id="7" name="图片 6"/>
          <p:cNvPicPr>
            <a:picLocks noChangeAspect="1"/>
          </p:cNvPicPr>
          <p:nvPr/>
        </p:nvPicPr>
        <p:blipFill>
          <a:blip r:embed="rId2"/>
          <a:stretch>
            <a:fillRect/>
          </a:stretch>
        </p:blipFill>
        <p:spPr>
          <a:xfrm>
            <a:off x="12433300" y="8446770"/>
            <a:ext cx="5246370" cy="2534285"/>
          </a:xfrm>
          <a:prstGeom prst="rect">
            <a:avLst/>
          </a:prstGeom>
        </p:spPr>
      </p:pic>
      <p:pic>
        <p:nvPicPr>
          <p:cNvPr id="3" name="图片 2"/>
          <p:cNvPicPr>
            <a:picLocks noChangeAspect="1"/>
          </p:cNvPicPr>
          <p:nvPr/>
        </p:nvPicPr>
        <p:blipFill>
          <a:blip r:embed="rId3"/>
          <a:stretch>
            <a:fillRect/>
          </a:stretch>
        </p:blipFill>
        <p:spPr>
          <a:xfrm>
            <a:off x="17980660" y="10239375"/>
            <a:ext cx="5312410" cy="2534285"/>
          </a:xfrm>
          <a:prstGeom prst="rect">
            <a:avLst/>
          </a:prstGeom>
        </p:spPr>
      </p:pic>
      <p:pic>
        <p:nvPicPr>
          <p:cNvPr id="14" name="图片 13"/>
          <p:cNvPicPr>
            <a:picLocks noChangeAspect="1"/>
          </p:cNvPicPr>
          <p:nvPr/>
        </p:nvPicPr>
        <p:blipFill>
          <a:blip r:embed="rId4"/>
          <a:stretch>
            <a:fillRect/>
          </a:stretch>
        </p:blipFill>
        <p:spPr>
          <a:xfrm>
            <a:off x="6854190" y="6654165"/>
            <a:ext cx="5278120" cy="2534285"/>
          </a:xfrm>
          <a:prstGeom prst="rect">
            <a:avLst/>
          </a:prstGeom>
        </p:spPr>
      </p:pic>
      <p:sp>
        <p:nvSpPr>
          <p:cNvPr id="21" name="文本框 20"/>
          <p:cNvSpPr txBox="1"/>
          <p:nvPr/>
        </p:nvSpPr>
        <p:spPr>
          <a:xfrm>
            <a:off x="2940685" y="791432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单色配色</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22" name="文本框 21"/>
          <p:cNvSpPr txBox="1"/>
          <p:nvPr/>
        </p:nvSpPr>
        <p:spPr>
          <a:xfrm>
            <a:off x="13364845" y="7654925"/>
            <a:ext cx="344106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分割补色配色</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23" name="文本框 22"/>
          <p:cNvSpPr txBox="1"/>
          <p:nvPr/>
        </p:nvSpPr>
        <p:spPr>
          <a:xfrm>
            <a:off x="8591550" y="966565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互补色配色</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24" name="文本框 23"/>
          <p:cNvSpPr txBox="1"/>
          <p:nvPr/>
        </p:nvSpPr>
        <p:spPr>
          <a:xfrm>
            <a:off x="19752310" y="9447213"/>
            <a:ext cx="19418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rPr>
              <a:t>三元群配色</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15" name="图片 14"/>
          <p:cNvPicPr>
            <a:picLocks noChangeAspect="1"/>
          </p:cNvPicPr>
          <p:nvPr/>
        </p:nvPicPr>
        <p:blipFill>
          <a:blip r:embed="rId5"/>
          <a:stretch>
            <a:fillRect/>
          </a:stretch>
        </p:blipFill>
        <p:spPr>
          <a:xfrm>
            <a:off x="18614223" y="0"/>
            <a:ext cx="5769777" cy="13072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50080" cy="78574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单色配色</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单色是从色相圈中选择一种颜色（或一种相邻颜色）并仅对亮度和饱和度差异进行着色的方法。</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具有统一感，可以直接传达选择的颜色形象。</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但容易使屏幕变得单调，难以张弛。</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9" name="图片 8"/>
          <p:cNvPicPr>
            <a:picLocks noChangeAspect="1"/>
          </p:cNvPicPr>
          <p:nvPr/>
        </p:nvPicPr>
        <p:blipFill>
          <a:blip r:embed="rId1"/>
          <a:stretch>
            <a:fillRect/>
          </a:stretch>
        </p:blipFill>
        <p:spPr>
          <a:xfrm>
            <a:off x="6343650" y="3155315"/>
            <a:ext cx="16560000" cy="7942388"/>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rot="5400000">
            <a:off x="4499610" y="4881880"/>
            <a:ext cx="6090285" cy="2148840"/>
          </a:xfrm>
          <a:prstGeom prst="rect">
            <a:avLst/>
          </a:prstGeom>
        </p:spPr>
      </p:pic>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450080" cy="78574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单色配色</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单色是从色相圈中选择一种颜色（或一种相邻颜色）并仅对亮度和饱和度差异进行着色的方法。</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具有统一感，可以直接传达选择的颜色形象。</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但容易使屏幕变得单调，难以张弛。</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6" name="图片 5"/>
          <p:cNvPicPr>
            <a:picLocks noChangeAspect="1"/>
          </p:cNvPicPr>
          <p:nvPr/>
        </p:nvPicPr>
        <p:blipFill>
          <a:blip r:embed="rId2"/>
          <a:stretch>
            <a:fillRect/>
          </a:stretch>
        </p:blipFill>
        <p:spPr>
          <a:xfrm>
            <a:off x="9063355" y="2911475"/>
            <a:ext cx="14396427" cy="9000000"/>
          </a:xfrm>
          <a:prstGeom prst="rect">
            <a:avLst/>
          </a:prstGeom>
          <a:effectLst>
            <a:outerShdw blurRad="50800" dist="38100" dir="5400000" algn="t" rotWithShape="0">
              <a:prstClr val="black">
                <a:alpha val="40000"/>
              </a:prstClr>
            </a:outerShdw>
          </a:effectLst>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729480"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互补配色</a:t>
            </a:r>
            <a:endParaRPr lang="en-US" altLang="zh-CN"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指在色相环上角度为180°的色彩，比如我们最常说到的3组互补色：</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红和绿、蓝和橙、黄和紫</a:t>
            </a:r>
            <a:r>
              <a:rPr lang="zh-CN" altLang="en-US" sz="2800" dirty="0">
                <a:latin typeface="阿里巴巴普惠体 3.0" panose="00020600040101010101" charset="-122"/>
                <a:ea typeface="阿里巴巴普惠体 3.0" panose="00020600040101010101" charset="-122"/>
                <a:sym typeface="Helvetica Neue" panose="02000503000000020004"/>
              </a:rPr>
              <a:t>。</a:t>
            </a: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在一些作品中常用来表达</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随意、跳跃、强烈</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的主题，来达到</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吸引人的目光</a:t>
            </a:r>
            <a:r>
              <a:rPr lang="zh-CN" altLang="en-US" sz="2800" dirty="0">
                <a:latin typeface="阿里巴巴普惠体 3.0" panose="00020600040101010101" charset="-122"/>
                <a:ea typeface="阿里巴巴普惠体 3.0" panose="00020600040101010101" charset="-122"/>
                <a:sym typeface="Helvetica Neue" panose="02000503000000020004"/>
              </a:rPr>
              <a:t>。</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互补色很难获得统一感，因为颜色具有相反的图像。</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4" name="图片 3"/>
          <p:cNvPicPr>
            <a:picLocks noChangeAspect="1"/>
          </p:cNvPicPr>
          <p:nvPr/>
        </p:nvPicPr>
        <p:blipFill>
          <a:blip r:embed="rId1"/>
          <a:stretch>
            <a:fillRect/>
          </a:stretch>
        </p:blipFill>
        <p:spPr>
          <a:xfrm>
            <a:off x="12768580" y="4858703"/>
            <a:ext cx="4902200" cy="5076190"/>
          </a:xfrm>
          <a:prstGeom prst="rect">
            <a:avLst/>
          </a:prstGeom>
        </p:spPr>
      </p:pic>
      <p:pic>
        <p:nvPicPr>
          <p:cNvPr id="9" name="图片 8"/>
          <p:cNvPicPr>
            <a:picLocks noChangeAspect="1"/>
          </p:cNvPicPr>
          <p:nvPr/>
        </p:nvPicPr>
        <p:blipFill>
          <a:blip r:embed="rId2"/>
          <a:stretch>
            <a:fillRect/>
          </a:stretch>
        </p:blipFill>
        <p:spPr>
          <a:xfrm>
            <a:off x="18300700" y="4937760"/>
            <a:ext cx="5114290" cy="4918075"/>
          </a:xfrm>
          <a:prstGeom prst="rect">
            <a:avLst/>
          </a:prstGeom>
        </p:spPr>
      </p:pic>
      <p:pic>
        <p:nvPicPr>
          <p:cNvPr id="10" name="图片 9"/>
          <p:cNvPicPr>
            <a:picLocks noChangeAspect="1"/>
          </p:cNvPicPr>
          <p:nvPr/>
        </p:nvPicPr>
        <p:blipFill>
          <a:blip r:embed="rId3"/>
          <a:stretch>
            <a:fillRect/>
          </a:stretch>
        </p:blipFill>
        <p:spPr>
          <a:xfrm>
            <a:off x="7087235" y="5030788"/>
            <a:ext cx="5132070" cy="4732020"/>
          </a:xfrm>
          <a:prstGeom prst="rect">
            <a:avLst/>
          </a:prstGeom>
        </p:spPr>
      </p:pic>
      <p:sp>
        <p:nvSpPr>
          <p:cNvPr id="11" name="文本框 10"/>
          <p:cNvSpPr txBox="1"/>
          <p:nvPr/>
        </p:nvSpPr>
        <p:spPr>
          <a:xfrm>
            <a:off x="8535670" y="10102850"/>
            <a:ext cx="116840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阿里巴巴普惠体 3.0" panose="00020600040101010101" charset="-122"/>
                <a:ea typeface="阿里巴巴普惠体 3.0" panose="00020600040101010101" charset="-122"/>
                <a:sym typeface="Helvetica Neue" panose="02000503000000020004"/>
              </a:rPr>
              <a:t>红和绿</a:t>
            </a:r>
            <a:endParaRPr kumimoji="0" lang="zh-CN" altLang="en-US" sz="28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2" name="文本框 11"/>
          <p:cNvSpPr txBox="1"/>
          <p:nvPr/>
        </p:nvSpPr>
        <p:spPr>
          <a:xfrm>
            <a:off x="14680565" y="10102850"/>
            <a:ext cx="116840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阿里巴巴普惠体 3.0" panose="00020600040101010101" charset="-122"/>
                <a:ea typeface="阿里巴巴普惠体 3.0" panose="00020600040101010101" charset="-122"/>
                <a:sym typeface="Helvetica Neue" panose="02000503000000020004"/>
              </a:rPr>
              <a:t>蓝和橙</a:t>
            </a:r>
            <a:endParaRPr kumimoji="0" lang="zh-CN" altLang="en-US" sz="28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3" name="文本框 12"/>
          <p:cNvSpPr txBox="1"/>
          <p:nvPr/>
        </p:nvSpPr>
        <p:spPr>
          <a:xfrm>
            <a:off x="20427950" y="10102850"/>
            <a:ext cx="1168400"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b="1">
                <a:solidFill>
                  <a:schemeClr val="tx1"/>
                </a:solidFill>
                <a:latin typeface="阿里巴巴普惠体 3.0" panose="00020600040101010101" charset="-122"/>
                <a:ea typeface="阿里巴巴普惠体 3.0" panose="00020600040101010101" charset="-122"/>
                <a:sym typeface="Helvetica Neue" panose="02000503000000020004"/>
              </a:rPr>
              <a:t>黄和紫</a:t>
            </a:r>
            <a:endParaRPr kumimoji="0" lang="zh-CN" altLang="en-US" sz="28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14" name="图片 13"/>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70000" y="2606040"/>
            <a:ext cx="4729480"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互补配色</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指在色相环上角度为180°的色彩，比如我们最常说到的3组互补色：</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红和绿、蓝和橙、黄和紫</a:t>
            </a:r>
            <a:r>
              <a:rPr lang="zh-CN" altLang="en-US" sz="2800" dirty="0">
                <a:latin typeface="阿里巴巴普惠体 3.0" panose="00020600040101010101" charset="-122"/>
                <a:ea typeface="阿里巴巴普惠体 3.0" panose="00020600040101010101" charset="-122"/>
                <a:sym typeface="Helvetica Neue" panose="02000503000000020004"/>
              </a:rPr>
              <a:t>。</a:t>
            </a: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在一些作品中常用来表达</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随意、跳跃、强烈</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的主题，来达到</a:t>
            </a: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吸引人的目光</a:t>
            </a:r>
            <a:r>
              <a:rPr lang="zh-CN" altLang="en-US" sz="2800" dirty="0">
                <a:latin typeface="阿里巴巴普惠体 3.0" panose="00020600040101010101" charset="-122"/>
                <a:ea typeface="阿里巴巴普惠体 3.0" panose="00020600040101010101" charset="-122"/>
                <a:sym typeface="Helvetica Neue" panose="02000503000000020004"/>
              </a:rPr>
              <a:t>。</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互补色很难获得统一感，因为颜色具有相反的图像</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4" name="图片 3"/>
          <p:cNvPicPr>
            <a:picLocks noChangeAspect="1"/>
          </p:cNvPicPr>
          <p:nvPr/>
        </p:nvPicPr>
        <p:blipFill>
          <a:blip r:embed="rId1"/>
          <a:stretch>
            <a:fillRect/>
          </a:stretch>
        </p:blipFill>
        <p:spPr>
          <a:xfrm>
            <a:off x="6370320" y="5793740"/>
            <a:ext cx="2251075" cy="2331085"/>
          </a:xfrm>
          <a:prstGeom prst="rect">
            <a:avLst/>
          </a:prstGeom>
        </p:spPr>
      </p:pic>
      <p:grpSp>
        <p:nvGrpSpPr>
          <p:cNvPr id="18" name="组合 17"/>
          <p:cNvGrpSpPr/>
          <p:nvPr/>
        </p:nvGrpSpPr>
        <p:grpSpPr>
          <a:xfrm>
            <a:off x="6405245" y="2705735"/>
            <a:ext cx="2181225" cy="2738755"/>
            <a:chOff x="10087" y="4261"/>
            <a:chExt cx="3435" cy="4313"/>
          </a:xfrm>
        </p:grpSpPr>
        <p:pic>
          <p:nvPicPr>
            <p:cNvPr id="10" name="图片 9"/>
            <p:cNvPicPr>
              <a:picLocks noChangeAspect="1"/>
            </p:cNvPicPr>
            <p:nvPr/>
          </p:nvPicPr>
          <p:blipFill>
            <a:blip r:embed="rId2">
              <a:alphaModFix amt="20000"/>
            </a:blip>
            <a:stretch>
              <a:fillRect/>
            </a:stretch>
          </p:blipFill>
          <p:spPr>
            <a:xfrm>
              <a:off x="10087" y="4261"/>
              <a:ext cx="3435" cy="3167"/>
            </a:xfrm>
            <a:prstGeom prst="rect">
              <a:avLst/>
            </a:prstGeom>
          </p:spPr>
        </p:pic>
        <p:sp>
          <p:nvSpPr>
            <p:cNvPr id="11" name="文本框 10"/>
            <p:cNvSpPr txBox="1"/>
            <p:nvPr/>
          </p:nvSpPr>
          <p:spPr>
            <a:xfrm>
              <a:off x="11003" y="7760"/>
              <a:ext cx="1240" cy="81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阿里巴巴普惠体 3.0" panose="00020600040101010101" charset="-122"/>
                  <a:ea typeface="阿里巴巴普惠体 3.0" panose="00020600040101010101" charset="-122"/>
                  <a:sym typeface="Helvetica Neue" panose="02000503000000020004"/>
                </a:rPr>
                <a:t>红和绿</a:t>
              </a:r>
              <a:endParaRPr kumimoji="0" lang="zh-CN" altLang="en-US" sz="24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grpSp>
      <p:sp>
        <p:nvSpPr>
          <p:cNvPr id="12" name="文本框 11"/>
          <p:cNvSpPr txBox="1"/>
          <p:nvPr/>
        </p:nvSpPr>
        <p:spPr>
          <a:xfrm>
            <a:off x="6986905" y="8308340"/>
            <a:ext cx="787400" cy="5168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阿里巴巴普惠体 3.0" panose="00020600040101010101" charset="-122"/>
                <a:ea typeface="阿里巴巴普惠体 3.0" panose="00020600040101010101" charset="-122"/>
                <a:sym typeface="Helvetica Neue" panose="02000503000000020004"/>
              </a:rPr>
              <a:t>蓝和橙</a:t>
            </a:r>
            <a:endParaRPr kumimoji="0" lang="zh-CN" altLang="en-US" sz="24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grpSp>
        <p:nvGrpSpPr>
          <p:cNvPr id="21" name="组合 20"/>
          <p:cNvGrpSpPr/>
          <p:nvPr/>
        </p:nvGrpSpPr>
        <p:grpSpPr>
          <a:xfrm>
            <a:off x="6281420" y="9201785"/>
            <a:ext cx="2348230" cy="3004185"/>
            <a:chOff x="9892" y="14491"/>
            <a:chExt cx="3698" cy="4731"/>
          </a:xfrm>
        </p:grpSpPr>
        <p:pic>
          <p:nvPicPr>
            <p:cNvPr id="9" name="图片 8"/>
            <p:cNvPicPr>
              <a:picLocks noChangeAspect="1"/>
            </p:cNvPicPr>
            <p:nvPr/>
          </p:nvPicPr>
          <p:blipFill>
            <a:blip r:embed="rId3">
              <a:alphaModFix amt="20000"/>
            </a:blip>
            <a:stretch>
              <a:fillRect/>
            </a:stretch>
          </p:blipFill>
          <p:spPr>
            <a:xfrm>
              <a:off x="9892" y="14491"/>
              <a:ext cx="3698" cy="3556"/>
            </a:xfrm>
            <a:prstGeom prst="rect">
              <a:avLst/>
            </a:prstGeom>
          </p:spPr>
        </p:pic>
        <p:sp>
          <p:nvSpPr>
            <p:cNvPr id="13" name="文本框 12"/>
            <p:cNvSpPr txBox="1"/>
            <p:nvPr/>
          </p:nvSpPr>
          <p:spPr>
            <a:xfrm>
              <a:off x="11003" y="18408"/>
              <a:ext cx="1240" cy="81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b="1">
                  <a:solidFill>
                    <a:schemeClr val="tx1"/>
                  </a:solidFill>
                  <a:latin typeface="阿里巴巴普惠体 3.0" panose="00020600040101010101" charset="-122"/>
                  <a:ea typeface="阿里巴巴普惠体 3.0" panose="00020600040101010101" charset="-122"/>
                  <a:sym typeface="Helvetica Neue" panose="02000503000000020004"/>
                </a:rPr>
                <a:t>黄和紫</a:t>
              </a:r>
              <a:endParaRPr kumimoji="0" lang="zh-CN" altLang="en-US" sz="2400" b="1" i="0" u="none" strike="noStrike" cap="none" spc="0" normalizeH="0" baseline="0">
                <a:ln>
                  <a:noFill/>
                </a:ln>
                <a:solidFill>
                  <a:schemeClr val="tx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grpSp>
      <p:pic>
        <p:nvPicPr>
          <p:cNvPr id="14" name="图片 13"/>
          <p:cNvPicPr>
            <a:picLocks noChangeAspect="1"/>
          </p:cNvPicPr>
          <p:nvPr/>
        </p:nvPicPr>
        <p:blipFill>
          <a:blip r:embed="rId4"/>
          <a:stretch>
            <a:fillRect/>
          </a:stretch>
        </p:blipFill>
        <p:spPr>
          <a:xfrm>
            <a:off x="8992870" y="3653790"/>
            <a:ext cx="14530070" cy="8173720"/>
          </a:xfrm>
          <a:prstGeom prst="rect">
            <a:avLst/>
          </a:prstGeom>
        </p:spPr>
      </p:pic>
      <p:grpSp>
        <p:nvGrpSpPr>
          <p:cNvPr id="15" name="组合 14"/>
          <p:cNvGrpSpPr/>
          <p:nvPr/>
        </p:nvGrpSpPr>
        <p:grpSpPr>
          <a:xfrm>
            <a:off x="1270000" y="1304290"/>
            <a:ext cx="9029700" cy="716915"/>
            <a:chOff x="2082" y="2053"/>
            <a:chExt cx="14220" cy="1129"/>
          </a:xfrm>
        </p:grpSpPr>
        <p:sp>
          <p:nvSpPr>
            <p:cNvPr id="16" name="文本框 15"/>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9" name="图片 18"/>
          <p:cNvPicPr>
            <a:picLocks noChangeAspect="1"/>
          </p:cNvPicPr>
          <p:nvPr/>
        </p:nvPicPr>
        <p:blipFill>
          <a:blip r:embed="rId5"/>
          <a:stretch>
            <a:fillRect/>
          </a:stretch>
        </p:blipFill>
        <p:spPr>
          <a:xfrm>
            <a:off x="18614223" y="0"/>
            <a:ext cx="5769777" cy="13072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509206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分割互补色</a:t>
            </a:r>
            <a:endPar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没有互补色那么严格，指的是在色相环上角度在120° - 180°之间的色彩。是和互补色相近的配色方法。原理和互补色是一样的，互补色之间的冲突会变得更加温和。</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互补色但又想拥有更统一的感觉或想使它更柔和时，此功能很有效。</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1"/>
          <a:stretch>
            <a:fillRect/>
          </a:stretch>
        </p:blipFill>
        <p:spPr>
          <a:xfrm>
            <a:off x="6607810" y="3613150"/>
            <a:ext cx="16638270" cy="8035925"/>
          </a:xfrm>
          <a:prstGeom prst="rect">
            <a:avLst/>
          </a:prstGeom>
        </p:spPr>
      </p:pic>
      <p:pic>
        <p:nvPicPr>
          <p:cNvPr id="8" name="图片 7"/>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我的第二个仪表板</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2" name="矩形 1"/>
          <p:cNvSpPr/>
          <p:nvPr/>
        </p:nvSpPr>
        <p:spPr>
          <a:xfrm>
            <a:off x="1449705" y="3041755"/>
            <a:ext cx="6193790" cy="1383665"/>
          </a:xfrm>
          <a:prstGeom prst="rect">
            <a:avLst/>
          </a:prstGeom>
        </p:spPr>
        <p:txBody>
          <a:bodyPr wrap="square">
            <a:spAutoFit/>
          </a:bodyPr>
          <a:lstStyle/>
          <a:p>
            <a:pPr algn="just"/>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创建时间：</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a:p>
            <a:pPr algn="just"/>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a:p>
            <a:r>
              <a:rPr lang="en-US" altLang="zh-CN" sz="2800" dirty="0">
                <a:solidFill>
                  <a:schemeClr val="tx1">
                    <a:lumMod val="65000"/>
                    <a:lumOff val="35000"/>
                  </a:schemeClr>
                </a:solidFill>
                <a:latin typeface="阿里巴巴普惠体 3.0" panose="00020600040101010101" charset="-122"/>
                <a:ea typeface="阿里巴巴普惠体 3.0" panose="00020600040101010101" charset="-122"/>
              </a:rPr>
              <a:t>2022-04-25 16:44:47</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pic>
        <p:nvPicPr>
          <p:cNvPr id="7" name="图片 6"/>
          <p:cNvPicPr>
            <a:picLocks noChangeAspect="1"/>
          </p:cNvPicPr>
          <p:nvPr/>
        </p:nvPicPr>
        <p:blipFill>
          <a:blip r:embed="rId2"/>
          <a:stretch>
            <a:fillRect/>
          </a:stretch>
        </p:blipFill>
        <p:spPr>
          <a:xfrm>
            <a:off x="7793990" y="2978975"/>
            <a:ext cx="15714133" cy="8839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764405" cy="8503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双分割互补色</a:t>
            </a:r>
            <a:endPar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没有互补色那么严格，指的是在色相环上角度在120° - 180°之间的色彩。是和互补色相近的配色方法。原理和互补色是一样的，互补色之间的冲突会变得更加温和。</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互补色但又想拥有更统一的感觉或想使它更柔和时，此功能很有效。</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6" name="图片 5"/>
          <p:cNvPicPr>
            <a:picLocks noChangeAspect="1"/>
          </p:cNvPicPr>
          <p:nvPr/>
        </p:nvPicPr>
        <p:blipFill>
          <a:blip r:embed="rId1"/>
          <a:stretch>
            <a:fillRect/>
          </a:stretch>
        </p:blipFill>
        <p:spPr>
          <a:xfrm rot="5400000">
            <a:off x="4701664" y="4992176"/>
            <a:ext cx="5501956" cy="1980000"/>
          </a:xfrm>
          <a:prstGeom prst="rect">
            <a:avLst/>
          </a:prstGeom>
        </p:spPr>
      </p:pic>
      <p:pic>
        <p:nvPicPr>
          <p:cNvPr id="2" name="图片 1"/>
          <p:cNvPicPr>
            <a:picLocks noChangeAspect="1"/>
          </p:cNvPicPr>
          <p:nvPr/>
        </p:nvPicPr>
        <p:blipFill>
          <a:blip r:embed="rId2"/>
          <a:stretch>
            <a:fillRect/>
          </a:stretch>
        </p:blipFill>
        <p:spPr>
          <a:xfrm>
            <a:off x="8442325" y="3231515"/>
            <a:ext cx="14810740" cy="833120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三元群</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配色</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在色轮中以120°三等分，获得的任意一组三色轴向都可以形成三元群。最著名的就是三原色（红、黄、蓝）配色</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给人舒畅而开放的感受。</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4" name="图片 3"/>
          <p:cNvPicPr>
            <a:picLocks noChangeAspect="1"/>
          </p:cNvPicPr>
          <p:nvPr/>
        </p:nvPicPr>
        <p:blipFill>
          <a:blip r:embed="rId1"/>
          <a:stretch>
            <a:fillRect/>
          </a:stretch>
        </p:blipFill>
        <p:spPr>
          <a:xfrm>
            <a:off x="6079490" y="3029585"/>
            <a:ext cx="17578070" cy="8385175"/>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色彩基础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270000" y="2498725"/>
            <a:ext cx="421830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三元群</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配色</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对比色是色相中90°到120°的色彩，次于互补色的，效果鲜明，饱满，容易给人带来兴奋，激动的快感。</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视觉效果</a:t>
            </a: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给人舒畅而开放的感受。</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3" name="图片 2"/>
          <p:cNvPicPr>
            <a:picLocks noChangeAspect="1"/>
          </p:cNvPicPr>
          <p:nvPr/>
        </p:nvPicPr>
        <p:blipFill>
          <a:blip r:embed="rId1"/>
          <a:stretch>
            <a:fillRect/>
          </a:stretch>
        </p:blipFill>
        <p:spPr>
          <a:xfrm>
            <a:off x="8613140" y="2981325"/>
            <a:ext cx="14481810" cy="8146415"/>
          </a:xfrm>
          <a:prstGeom prst="rect">
            <a:avLst/>
          </a:prstGeom>
        </p:spPr>
      </p:pic>
      <p:pic>
        <p:nvPicPr>
          <p:cNvPr id="4" name="图片 3"/>
          <p:cNvPicPr>
            <a:picLocks noChangeAspect="1"/>
          </p:cNvPicPr>
          <p:nvPr/>
        </p:nvPicPr>
        <p:blipFill>
          <a:blip r:embed="rId2"/>
          <a:srcRect b="25354"/>
          <a:stretch>
            <a:fillRect/>
          </a:stretch>
        </p:blipFill>
        <p:spPr>
          <a:xfrm rot="5400000">
            <a:off x="3587750" y="5345430"/>
            <a:ext cx="7343140" cy="2614930"/>
          </a:xfrm>
          <a:prstGeom prst="rect">
            <a:avLst/>
          </a:prstGeom>
        </p:spPr>
      </p:pic>
      <p:pic>
        <p:nvPicPr>
          <p:cNvPr id="8" name="图片 7"/>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大屏中的颜色</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3" name="文本框 2"/>
          <p:cNvSpPr txBox="1"/>
          <p:nvPr/>
        </p:nvSpPr>
        <p:spPr>
          <a:xfrm>
            <a:off x="1654810" y="3070225"/>
            <a:ext cx="125253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背景色</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可视化设计中大屏设备普遍用深色作为背景色，深色背景更能聚焦视觉，利用色调与明度的变化，能够保证可视化图表的清晰辨识度，便于突出内容，方便做出一些流光、粒子等酷炫的效果。</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4" name="文本框 3"/>
          <p:cNvSpPr txBox="1"/>
          <p:nvPr/>
        </p:nvSpPr>
        <p:spPr>
          <a:xfrm>
            <a:off x="14614525" y="3070225"/>
            <a:ext cx="604456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主色</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除背景色外占面积最大的颜色，根据场景和主题选择合适的主色，主色也可以在明度、饱和度等方面做区分。可以结合公司品牌色。</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6" name="文本框 5"/>
          <p:cNvSpPr txBox="1"/>
          <p:nvPr/>
        </p:nvSpPr>
        <p:spPr>
          <a:xfrm>
            <a:off x="21094065" y="3070225"/>
            <a:ext cx="216090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强调色</a:t>
            </a:r>
            <a:endParaRPr kumimoji="0" lang="zh-CN" altLang="en-US" sz="28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针对需要重点突出的数据或指标，一般为主色的互补色。</a:t>
            </a:r>
            <a:endParaRPr kumimoji="0" lang="zh-CN" altLang="en-US" sz="28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 name="矩形 1"/>
          <p:cNvSpPr/>
          <p:nvPr/>
        </p:nvSpPr>
        <p:spPr>
          <a:xfrm>
            <a:off x="21217890" y="8406541"/>
            <a:ext cx="2160000" cy="593725"/>
          </a:xfrm>
          <a:prstGeom prst="rect">
            <a:avLst/>
          </a:prstGeom>
          <a:solidFill>
            <a:srgbClr val="FFC00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10%</a:t>
            </a:r>
            <a:endPar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2" name="矩形 11"/>
          <p:cNvSpPr/>
          <p:nvPr/>
        </p:nvSpPr>
        <p:spPr>
          <a:xfrm>
            <a:off x="1270000" y="8406541"/>
            <a:ext cx="12960000" cy="593725"/>
          </a:xfrm>
          <a:prstGeom prst="rect">
            <a:avLst/>
          </a:prstGeom>
          <a:solidFill>
            <a:srgbClr val="00204A">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60%</a:t>
            </a:r>
            <a:endPar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3" name="矩形 12"/>
          <p:cNvSpPr/>
          <p:nvPr/>
        </p:nvSpPr>
        <p:spPr>
          <a:xfrm>
            <a:off x="14483715" y="8406223"/>
            <a:ext cx="6480000" cy="593725"/>
          </a:xfrm>
          <a:prstGeom prst="rect">
            <a:avLst/>
          </a:prstGeom>
          <a:solidFill>
            <a:srgbClr val="0A7BE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30%</a:t>
            </a:r>
            <a:endParaRPr kumimoji="0" lang="en-US" altLang="zh-CN" sz="3200" b="0" i="0" u="none" strike="noStrike" cap="none" spc="0" normalizeH="0" baseline="0" dirty="0">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4" name="文本框 13"/>
          <p:cNvSpPr txBox="1"/>
          <p:nvPr/>
        </p:nvSpPr>
        <p:spPr>
          <a:xfrm>
            <a:off x="1449070" y="10356850"/>
            <a:ext cx="21805900" cy="1393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just"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页面中不要使用太多的颜色。底色、主色和强调色的相互配比，分别为60%、30%和10%，明度上也是弱到强的关系。 </a:t>
            </a:r>
            <a:endParaRPr kumimoji="0" lang="en-US" altLang="zh-CN"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这样可以使用户眼睛从一点移动到下一个点时，非常舒服。</a:t>
            </a:r>
            <a:endParaRPr kumimoji="0" lang="zh-CN" altLang="en-US"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p:txBody>
      </p:sp>
      <p:pic>
        <p:nvPicPr>
          <p:cNvPr id="15" name="图片 14"/>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大屏中的颜色</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953386"/>
            <a:ext cx="6616700"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图表用色</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图表的配色一般避免使用过多的颜色虽然不同颜色可以让用户轻松区分数据类别，但图表中用色过多，却会给用户造成困扰，不利于用户理解数据。</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a:p>
            <a:pPr marL="0" marR="0" algn="l" defTabSz="2438400" rtl="0" fontAlgn="auto" latinLnBrk="0" hangingPunct="0">
              <a:lnSpc>
                <a:spcPct val="150000"/>
              </a:lnSpc>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原则上同一图表最多使用 7 种颜色。若需使用更多颜色，建议考虑其他图表形式或分组展示。</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1"/>
          <a:stretch>
            <a:fillRect/>
          </a:stretch>
        </p:blipFill>
        <p:spPr>
          <a:xfrm>
            <a:off x="12192000" y="2381251"/>
            <a:ext cx="5678170" cy="4509135"/>
          </a:xfrm>
          <a:prstGeom prst="rect">
            <a:avLst/>
          </a:prstGeom>
        </p:spPr>
      </p:pic>
      <p:pic>
        <p:nvPicPr>
          <p:cNvPr id="10" name="图片 9"/>
          <p:cNvPicPr>
            <a:picLocks noChangeAspect="1"/>
          </p:cNvPicPr>
          <p:nvPr/>
        </p:nvPicPr>
        <p:blipFill>
          <a:blip r:embed="rId2"/>
          <a:stretch>
            <a:fillRect/>
          </a:stretch>
        </p:blipFill>
        <p:spPr>
          <a:xfrm>
            <a:off x="18614223" y="0"/>
            <a:ext cx="5769777" cy="1307215"/>
          </a:xfrm>
          <a:prstGeom prst="rect">
            <a:avLst/>
          </a:prstGeom>
        </p:spPr>
      </p:pic>
      <p:pic>
        <p:nvPicPr>
          <p:cNvPr id="2" name="图片 1"/>
          <p:cNvPicPr>
            <a:picLocks noChangeAspect="1"/>
          </p:cNvPicPr>
          <p:nvPr/>
        </p:nvPicPr>
        <p:blipFill>
          <a:blip r:embed="rId3"/>
          <a:stretch>
            <a:fillRect/>
          </a:stretch>
        </p:blipFill>
        <p:spPr>
          <a:xfrm>
            <a:off x="12192000" y="7556500"/>
            <a:ext cx="8864600" cy="5359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柔和</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色彩柔和</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在屏幕上，色彩上过于强烈容易产生视觉疲劳，尽量选用比较温和的颜色，切记选取特别冲的颜色。</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 name="矩形 1"/>
          <p:cNvSpPr/>
          <p:nvPr/>
        </p:nvSpPr>
        <p:spPr>
          <a:xfrm>
            <a:off x="16798290" y="7019293"/>
            <a:ext cx="5400000" cy="1440000"/>
          </a:xfrm>
          <a:prstGeom prst="rect">
            <a:avLst/>
          </a:prstGeom>
          <a:solidFill>
            <a:schemeClr val="accent3">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矩形 11"/>
          <p:cNvSpPr/>
          <p:nvPr/>
        </p:nvSpPr>
        <p:spPr>
          <a:xfrm>
            <a:off x="1677670" y="7018973"/>
            <a:ext cx="8105775" cy="1440000"/>
          </a:xfrm>
          <a:prstGeom prst="rect">
            <a:avLst/>
          </a:prstGeom>
          <a:solidFill>
            <a:srgbClr val="00204A">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矩形 12"/>
          <p:cNvSpPr/>
          <p:nvPr/>
        </p:nvSpPr>
        <p:spPr>
          <a:xfrm>
            <a:off x="10050780" y="7019383"/>
            <a:ext cx="6480000" cy="1440000"/>
          </a:xfrm>
          <a:prstGeom prst="rect">
            <a:avLst/>
          </a:prstGeom>
          <a:solidFill>
            <a:srgbClr val="DB8BDD">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矩形 2"/>
          <p:cNvSpPr/>
          <p:nvPr/>
        </p:nvSpPr>
        <p:spPr>
          <a:xfrm>
            <a:off x="16821150" y="9243063"/>
            <a:ext cx="5400000" cy="1440000"/>
          </a:xfrm>
          <a:prstGeom prst="rect">
            <a:avLst/>
          </a:prstGeom>
          <a:solidFill>
            <a:srgbClr val="00FF00">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 </a:t>
            </a: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p:cNvSpPr/>
          <p:nvPr/>
        </p:nvSpPr>
        <p:spPr>
          <a:xfrm>
            <a:off x="1654810" y="9242743"/>
            <a:ext cx="8105775" cy="1440000"/>
          </a:xfrm>
          <a:prstGeom prst="rect">
            <a:avLst/>
          </a:prstGeom>
          <a:solidFill>
            <a:srgbClr val="0800FF">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矩形 5"/>
          <p:cNvSpPr/>
          <p:nvPr/>
        </p:nvSpPr>
        <p:spPr>
          <a:xfrm>
            <a:off x="10050780" y="9243153"/>
            <a:ext cx="6480000" cy="1440000"/>
          </a:xfrm>
          <a:prstGeom prst="rect">
            <a:avLst/>
          </a:prstGeom>
          <a:solidFill>
            <a:srgbClr val="FD00FF">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altLang="zh-CN"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乘号 6"/>
          <p:cNvSpPr/>
          <p:nvPr/>
        </p:nvSpPr>
        <p:spPr>
          <a:xfrm>
            <a:off x="4457700" y="9808845"/>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乘号 7"/>
          <p:cNvSpPr/>
          <p:nvPr/>
        </p:nvSpPr>
        <p:spPr>
          <a:xfrm>
            <a:off x="11903710" y="981075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乘号 8"/>
          <p:cNvSpPr/>
          <p:nvPr/>
        </p:nvSpPr>
        <p:spPr>
          <a:xfrm>
            <a:off x="18850610" y="981075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对比</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对比明显</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色彩明度与饱和度差异显著、对比鲜明， 尽量避免使用邻近色配色。</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14" name="组合 13"/>
          <p:cNvGrpSpPr/>
          <p:nvPr/>
        </p:nvGrpSpPr>
        <p:grpSpPr>
          <a:xfrm>
            <a:off x="2174875" y="10566400"/>
            <a:ext cx="20031710" cy="1814830"/>
            <a:chOff x="3025" y="10821"/>
            <a:chExt cx="31546" cy="2858"/>
          </a:xfrm>
        </p:grpSpPr>
        <p:sp>
          <p:nvSpPr>
            <p:cNvPr id="3" name="矩形 2"/>
            <p:cNvSpPr/>
            <p:nvPr/>
          </p:nvSpPr>
          <p:spPr>
            <a:xfrm>
              <a:off x="18433" y="10821"/>
              <a:ext cx="8435" cy="2835"/>
            </a:xfrm>
            <a:prstGeom prst="rect">
              <a:avLst/>
            </a:prstGeom>
            <a:solidFill>
              <a:srgbClr val="56BCFF"/>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p:cNvSpPr/>
            <p:nvPr/>
          </p:nvSpPr>
          <p:spPr>
            <a:xfrm>
              <a:off x="10734" y="10821"/>
              <a:ext cx="8431" cy="2835"/>
            </a:xfrm>
            <a:prstGeom prst="rect">
              <a:avLst/>
            </a:prstGeom>
            <a:solidFill>
              <a:srgbClr val="65A4FD"/>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矩形 5"/>
            <p:cNvSpPr/>
            <p:nvPr/>
          </p:nvSpPr>
          <p:spPr>
            <a:xfrm>
              <a:off x="3025" y="1084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6"/>
            <p:cNvSpPr/>
            <p:nvPr/>
          </p:nvSpPr>
          <p:spPr>
            <a:xfrm>
              <a:off x="26141" y="10845"/>
              <a:ext cx="8431" cy="2835"/>
            </a:xfrm>
            <a:prstGeom prst="rect">
              <a:avLst/>
            </a:prstGeom>
            <a:solidFill>
              <a:srgbClr val="00C1F8"/>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grpSp>
        <p:nvGrpSpPr>
          <p:cNvPr id="12" name="组合 11"/>
          <p:cNvGrpSpPr/>
          <p:nvPr/>
        </p:nvGrpSpPr>
        <p:grpSpPr>
          <a:xfrm>
            <a:off x="2174875" y="8195945"/>
            <a:ext cx="20033615" cy="1799590"/>
            <a:chOff x="3025" y="14675"/>
            <a:chExt cx="31549" cy="2834"/>
          </a:xfrm>
        </p:grpSpPr>
        <p:sp>
          <p:nvSpPr>
            <p:cNvPr id="10" name="矩形 9"/>
            <p:cNvSpPr/>
            <p:nvPr/>
          </p:nvSpPr>
          <p:spPr>
            <a:xfrm>
              <a:off x="18439" y="14675"/>
              <a:ext cx="8431" cy="2835"/>
            </a:xfrm>
            <a:prstGeom prst="rect">
              <a:avLst/>
            </a:prstGeom>
            <a:solidFill>
              <a:schemeClr val="accent1">
                <a:lumMod val="7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10"/>
            <p:cNvSpPr/>
            <p:nvPr/>
          </p:nvSpPr>
          <p:spPr>
            <a:xfrm>
              <a:off x="26144" y="14675"/>
              <a:ext cx="8431" cy="2835"/>
            </a:xfrm>
            <a:prstGeom prst="rect">
              <a:avLst/>
            </a:prstGeom>
            <a:solidFill>
              <a:schemeClr val="accent1">
                <a:lumMod val="5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矩形 8"/>
            <p:cNvSpPr/>
            <p:nvPr/>
          </p:nvSpPr>
          <p:spPr>
            <a:xfrm>
              <a:off x="10734" y="1467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 name="矩形 7"/>
            <p:cNvSpPr/>
            <p:nvPr/>
          </p:nvSpPr>
          <p:spPr>
            <a:xfrm>
              <a:off x="3025" y="14675"/>
              <a:ext cx="8435" cy="2835"/>
            </a:xfrm>
            <a:prstGeom prst="rect">
              <a:avLst/>
            </a:prstGeom>
            <a:solidFill>
              <a:schemeClr val="accent1">
                <a:lumMod val="20000"/>
                <a:lumOff val="8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5" name="乘号 14"/>
          <p:cNvSpPr/>
          <p:nvPr/>
        </p:nvSpPr>
        <p:spPr>
          <a:xfrm>
            <a:off x="11593195" y="1144016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2" name="组合 1"/>
          <p:cNvGrpSpPr/>
          <p:nvPr/>
        </p:nvGrpSpPr>
        <p:grpSpPr>
          <a:xfrm>
            <a:off x="2192020" y="5850255"/>
            <a:ext cx="20033615" cy="1799590"/>
            <a:chOff x="3025" y="14675"/>
            <a:chExt cx="31549" cy="2834"/>
          </a:xfrm>
        </p:grpSpPr>
        <p:sp>
          <p:nvSpPr>
            <p:cNvPr id="13" name="矩形 12"/>
            <p:cNvSpPr/>
            <p:nvPr/>
          </p:nvSpPr>
          <p:spPr>
            <a:xfrm>
              <a:off x="18439" y="14675"/>
              <a:ext cx="8431" cy="2835"/>
            </a:xfrm>
            <a:prstGeom prst="rect">
              <a:avLst/>
            </a:prstGeom>
            <a:solidFill>
              <a:srgbClr val="FFE800"/>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nvSpPr>
          <p:spPr>
            <a:xfrm>
              <a:off x="26144" y="14675"/>
              <a:ext cx="8431" cy="2835"/>
            </a:xfrm>
            <a:prstGeom prst="rect">
              <a:avLst/>
            </a:prstGeom>
            <a:solidFill>
              <a:schemeClr val="accent1">
                <a:lumMod val="5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矩形 16"/>
            <p:cNvSpPr/>
            <p:nvPr/>
          </p:nvSpPr>
          <p:spPr>
            <a:xfrm>
              <a:off x="10734" y="14675"/>
              <a:ext cx="8431" cy="2835"/>
            </a:xfrm>
            <a:prstGeom prst="rect">
              <a:avLst/>
            </a:prstGeom>
            <a:solidFill>
              <a:schemeClr val="accent1">
                <a:lumMod val="60000"/>
                <a:lumOff val="40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矩形 17"/>
            <p:cNvSpPr/>
            <p:nvPr/>
          </p:nvSpPr>
          <p:spPr>
            <a:xfrm>
              <a:off x="3025" y="14675"/>
              <a:ext cx="8435" cy="2835"/>
            </a:xfrm>
            <a:prstGeom prst="rect">
              <a:avLst/>
            </a:prstGeom>
            <a:solidFill>
              <a:srgbClr val="FFC000"/>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2" name="图片 21"/>
          <p:cNvPicPr>
            <a:picLocks noChangeAspect="1"/>
          </p:cNvPicPr>
          <p:nvPr/>
        </p:nvPicPr>
        <p:blipFill>
          <a:blip r:embed="rId1"/>
          <a:stretch>
            <a:fillRect/>
          </a:stretch>
        </p:blipFill>
        <p:spPr>
          <a:xfrm>
            <a:off x="18614223" y="0"/>
            <a:ext cx="5769777" cy="13072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统一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58440"/>
            <a:ext cx="809815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语义颜色一致性</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符合语义的颜色可以帮助人们更快地处理信息，尽量根据指标含义选择符合人类最直观感受的颜色。</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30" name="文本框 29"/>
          <p:cNvSpPr txBox="1"/>
          <p:nvPr/>
        </p:nvSpPr>
        <p:spPr>
          <a:xfrm>
            <a:off x="1449705" y="11598910"/>
            <a:ext cx="210299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一般人们认知范围内的，如蓝色男红色女、红的表示预警、红绿表示股票的上涨下跌等情况</a:t>
            </a:r>
            <a:endParaRPr kumimoji="0" lang="zh-CN" altLang="en-US" sz="2800" b="1" i="0" u="none" strike="noStrike" cap="none" spc="0" normalizeH="0" baseline="0" dirty="0">
              <a:ln>
                <a:noFill/>
              </a:ln>
              <a:solidFill>
                <a:srgbClr val="0669BE"/>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1449705" y="6429692"/>
            <a:ext cx="7051580" cy="4184650"/>
          </a:xfrm>
          <a:prstGeom prst="rect">
            <a:avLst/>
          </a:prstGeom>
        </p:spPr>
      </p:pic>
      <p:pic>
        <p:nvPicPr>
          <p:cNvPr id="3" name="图片 2"/>
          <p:cNvPicPr>
            <a:picLocks noChangeAspect="1"/>
          </p:cNvPicPr>
          <p:nvPr/>
        </p:nvPicPr>
        <p:blipFill>
          <a:blip r:embed="rId3"/>
          <a:stretch>
            <a:fillRect/>
          </a:stretch>
        </p:blipFill>
        <p:spPr>
          <a:xfrm>
            <a:off x="9888316" y="2062479"/>
            <a:ext cx="13801835" cy="87344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统一</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3081655"/>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数值指标一致性</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颜色梯度变化一定是有规律的，一定根据数值递增递减来变化的，否则在视觉上产生错误引导。</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7" name="图片 16"/>
          <p:cNvPicPr>
            <a:picLocks noChangeAspect="1"/>
          </p:cNvPicPr>
          <p:nvPr/>
        </p:nvPicPr>
        <p:blipFill>
          <a:blip r:embed="rId1"/>
          <a:stretch>
            <a:fillRect/>
          </a:stretch>
        </p:blipFill>
        <p:spPr>
          <a:xfrm>
            <a:off x="14519275" y="5900420"/>
            <a:ext cx="6767830" cy="6274435"/>
          </a:xfrm>
          <a:prstGeom prst="rect">
            <a:avLst/>
          </a:prstGeom>
        </p:spPr>
      </p:pic>
      <p:sp>
        <p:nvSpPr>
          <p:cNvPr id="18" name="乘号 17"/>
          <p:cNvSpPr/>
          <p:nvPr/>
        </p:nvSpPr>
        <p:spPr>
          <a:xfrm>
            <a:off x="17070070" y="11078210"/>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文本框 20"/>
          <p:cNvSpPr txBox="1"/>
          <p:nvPr/>
        </p:nvSpPr>
        <p:spPr>
          <a:xfrm>
            <a:off x="3105150" y="5766435"/>
            <a:ext cx="79819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669B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可通过颜色的深浅看出数值的变化</a:t>
            </a:r>
            <a:endParaRPr kumimoji="0" lang="zh-CN" altLang="en-US" sz="2800" b="1" i="0" u="none" strike="noStrike" cap="none" spc="0" normalizeH="0" baseline="0">
              <a:ln>
                <a:noFill/>
              </a:ln>
              <a:solidFill>
                <a:srgbClr val="0669B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22" name="图片 21"/>
          <p:cNvPicPr>
            <a:picLocks noChangeAspect="1"/>
          </p:cNvPicPr>
          <p:nvPr/>
        </p:nvPicPr>
        <p:blipFill>
          <a:blip r:embed="rId2"/>
          <a:stretch>
            <a:fillRect/>
          </a:stretch>
        </p:blipFill>
        <p:spPr>
          <a:xfrm>
            <a:off x="3903345" y="5900420"/>
            <a:ext cx="6794500" cy="6274435"/>
          </a:xfrm>
          <a:prstGeom prst="rect">
            <a:avLst/>
          </a:prstGeom>
        </p:spPr>
      </p:pic>
      <p:sp>
        <p:nvSpPr>
          <p:cNvPr id="24" name="文本框 23"/>
          <p:cNvSpPr txBox="1"/>
          <p:nvPr/>
        </p:nvSpPr>
        <p:spPr>
          <a:xfrm>
            <a:off x="13721080" y="5739130"/>
            <a:ext cx="79819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a:ln>
                  <a:noFill/>
                </a:ln>
                <a:solidFill>
                  <a:srgbClr val="0669B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颜色无规律，无法看出数值的变化</a:t>
            </a:r>
            <a:endParaRPr kumimoji="0" lang="zh-CN" altLang="en-US" sz="2800" b="1" i="0" u="none" strike="noStrike" cap="none" spc="0" normalizeH="0" baseline="0">
              <a:ln>
                <a:noFill/>
              </a:ln>
              <a:solidFill>
                <a:srgbClr val="0669B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1" name="图片 10"/>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产品色</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72920"/>
            <a:ext cx="19040475" cy="1393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defTabSz="2438400" hangingPunct="0">
              <a:lnSpc>
                <a:spcPct val="150000"/>
              </a:lnSpc>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rgbClr val="093156"/>
                </a:solidFill>
                <a:latin typeface="阿里巴巴普惠体 3.0" panose="00020600040101010101" charset="-122"/>
                <a:ea typeface="阿里巴巴普惠体 3.0" panose="00020600040101010101" charset="-122"/>
                <a:sym typeface="Helvetica Neue" panose="02000503000000020004"/>
              </a:rPr>
              <a:t>主色选择可参考</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产品色</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11" name="图片 10"/>
          <p:cNvPicPr>
            <a:picLocks noChangeAspect="1"/>
          </p:cNvPicPr>
          <p:nvPr/>
        </p:nvPicPr>
        <p:blipFill>
          <a:blip r:embed="rId1"/>
          <a:stretch>
            <a:fillRect/>
          </a:stretch>
        </p:blipFill>
        <p:spPr>
          <a:xfrm>
            <a:off x="18614223" y="0"/>
            <a:ext cx="5769777" cy="1307215"/>
          </a:xfrm>
          <a:prstGeom prst="rect">
            <a:avLst/>
          </a:prstGeom>
        </p:spPr>
      </p:pic>
      <p:sp>
        <p:nvSpPr>
          <p:cNvPr id="2" name="AutoShape 2" descr="MeterSphere 质量大屏"/>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2"/>
          <a:stretch>
            <a:fillRect/>
          </a:stretch>
        </p:blipFill>
        <p:spPr>
          <a:xfrm>
            <a:off x="1359852" y="4722812"/>
            <a:ext cx="9982201" cy="5614988"/>
          </a:xfrm>
          <a:prstGeom prst="rect">
            <a:avLst/>
          </a:prstGeom>
        </p:spPr>
      </p:pic>
      <p:pic>
        <p:nvPicPr>
          <p:cNvPr id="7" name="图片 6"/>
          <p:cNvPicPr>
            <a:picLocks noChangeAspect="1"/>
          </p:cNvPicPr>
          <p:nvPr/>
        </p:nvPicPr>
        <p:blipFill>
          <a:blip r:embed="rId3"/>
          <a:stretch>
            <a:fillRect/>
          </a:stretch>
        </p:blipFill>
        <p:spPr>
          <a:xfrm>
            <a:off x="13041947" y="4722812"/>
            <a:ext cx="9982200" cy="5614988"/>
          </a:xfrm>
          <a:prstGeom prst="rect">
            <a:avLst/>
          </a:prstGeom>
        </p:spPr>
      </p:pic>
      <p:sp>
        <p:nvSpPr>
          <p:cNvPr id="8" name="AutoShape 8" descr="DataEase 用户操作日志分析大屏"/>
          <p:cNvSpPr>
            <a:spLocks noChangeAspect="1" noChangeArrowheads="1"/>
          </p:cNvSpPr>
          <p:nvPr/>
        </p:nvSpPr>
        <p:spPr bwMode="auto">
          <a:xfrm>
            <a:off x="11557000" y="1021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8614223" y="0"/>
            <a:ext cx="5769777" cy="1307215"/>
          </a:xfrm>
          <a:prstGeom prst="rect">
            <a:avLst/>
          </a:prstGeom>
        </p:spPr>
      </p:pic>
      <p:grpSp>
        <p:nvGrpSpPr>
          <p:cNvPr id="13" name="组合 12"/>
          <p:cNvGrpSpPr/>
          <p:nvPr/>
        </p:nvGrpSpPr>
        <p:grpSpPr>
          <a:xfrm>
            <a:off x="1270000" y="1304290"/>
            <a:ext cx="9029700" cy="716915"/>
            <a:chOff x="2082" y="2053"/>
            <a:chExt cx="14220" cy="1129"/>
          </a:xfrm>
        </p:grpSpPr>
        <p:sp>
          <p:nvSpPr>
            <p:cNvPr id="14" name="文本框 1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我的第</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N</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个仪表板</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7" name="矩形 16"/>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655"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745"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在线医生预约分析大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2200" y="3028314"/>
            <a:ext cx="6959600" cy="382778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1049655" y="7863203"/>
            <a:ext cx="6804944" cy="3827781"/>
          </a:xfrm>
          <a:prstGeom prst="rect">
            <a:avLst/>
          </a:prstGeom>
        </p:spPr>
      </p:pic>
      <p:pic>
        <p:nvPicPr>
          <p:cNvPr id="8" name="图片 7"/>
          <p:cNvPicPr>
            <a:picLocks noChangeAspect="1"/>
          </p:cNvPicPr>
          <p:nvPr/>
        </p:nvPicPr>
        <p:blipFill>
          <a:blip r:embed="rId6"/>
          <a:stretch>
            <a:fillRect/>
          </a:stretch>
        </p:blipFill>
        <p:spPr>
          <a:xfrm>
            <a:off x="8712200" y="7863203"/>
            <a:ext cx="6959600" cy="3914775"/>
          </a:xfrm>
          <a:prstGeom prst="rect">
            <a:avLst/>
          </a:prstGeom>
        </p:spPr>
      </p:pic>
      <p:pic>
        <p:nvPicPr>
          <p:cNvPr id="10" name="图片 9"/>
          <p:cNvPicPr>
            <a:picLocks noChangeAspect="1"/>
          </p:cNvPicPr>
          <p:nvPr/>
        </p:nvPicPr>
        <p:blipFill>
          <a:blip r:embed="rId7"/>
          <a:stretch>
            <a:fillRect/>
          </a:stretch>
        </p:blipFill>
        <p:spPr>
          <a:xfrm>
            <a:off x="16295658" y="7863203"/>
            <a:ext cx="7117773" cy="39147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配色网站</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1"/>
          <a:stretch>
            <a:fillRect/>
          </a:stretch>
        </p:blipFill>
        <p:spPr>
          <a:xfrm>
            <a:off x="6711950" y="2560320"/>
            <a:ext cx="16920845" cy="8595360"/>
          </a:xfrm>
          <a:prstGeom prst="rect">
            <a:avLst/>
          </a:prstGeom>
        </p:spPr>
      </p:pic>
      <p:sp>
        <p:nvSpPr>
          <p:cNvPr id="4" name="文本框 3"/>
          <p:cNvSpPr txBox="1"/>
          <p:nvPr/>
        </p:nvSpPr>
        <p:spPr>
          <a:xfrm>
            <a:off x="1270000" y="2498725"/>
            <a:ext cx="421830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目的</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帮助大家轻松搞定仪表板数据大屏的配色问题</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Adobe Color网址</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https://color.adobe.com/zh/create/color-wheel</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配色网站</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65646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目的</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帮助大家轻松搞定仪表板数据大屏的配色问题</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Adobe Color网址</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https://color.adobe.com/zh/create/color-wheel</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7035703" y="2657475"/>
            <a:ext cx="16632111" cy="84010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屏幕取色工具</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421830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rPr>
              <a:t>目的</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拾取颜色色号</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7458344" y="1845569"/>
            <a:ext cx="4374445" cy="11406094"/>
          </a:xfrm>
          <a:prstGeom prst="rect">
            <a:avLst/>
          </a:prstGeom>
        </p:spPr>
      </p:pic>
      <p:pic>
        <p:nvPicPr>
          <p:cNvPr id="5" name="图片 4"/>
          <p:cNvPicPr>
            <a:picLocks noChangeAspect="1"/>
          </p:cNvPicPr>
          <p:nvPr/>
        </p:nvPicPr>
        <p:blipFill>
          <a:blip r:embed="rId3"/>
          <a:stretch>
            <a:fillRect/>
          </a:stretch>
        </p:blipFill>
        <p:spPr>
          <a:xfrm>
            <a:off x="13436616" y="3357434"/>
            <a:ext cx="9113288" cy="7001132"/>
          </a:xfrm>
          <a:prstGeom prst="rect">
            <a:avLst/>
          </a:prstGeom>
        </p:spPr>
      </p:pic>
      <p:pic>
        <p:nvPicPr>
          <p:cNvPr id="8" name="图片 7"/>
          <p:cNvPicPr>
            <a:picLocks noChangeAspect="1"/>
          </p:cNvPicPr>
          <p:nvPr/>
        </p:nvPicPr>
        <p:blipFill>
          <a:blip r:embed="rId4"/>
          <a:stretch>
            <a:fillRect/>
          </a:stretch>
        </p:blipFill>
        <p:spPr>
          <a:xfrm>
            <a:off x="1832421" y="5818765"/>
            <a:ext cx="2510790" cy="2078469"/>
          </a:xfrm>
          <a:prstGeom prst="rect">
            <a:avLst/>
          </a:prstGeom>
        </p:spPr>
      </p:pic>
      <p:sp>
        <p:nvSpPr>
          <p:cNvPr id="10" name="文本框 9"/>
          <p:cNvSpPr txBox="1"/>
          <p:nvPr/>
        </p:nvSpPr>
        <p:spPr>
          <a:xfrm>
            <a:off x="2438439" y="8014235"/>
            <a:ext cx="1392555" cy="645160"/>
          </a:xfrm>
          <a:prstGeom prst="rect">
            <a:avLst/>
          </a:prstGeom>
          <a:noFill/>
        </p:spPr>
        <p:txBody>
          <a:bodyPr wrap="none" rtlCol="0">
            <a:spAutoFit/>
          </a:bodyPr>
          <a:lstStyle/>
          <a:p>
            <a:r>
              <a:rPr kumimoji="1" lang="en-US" altLang="zh-CN" sz="3600" b="1" dirty="0">
                <a:solidFill>
                  <a:schemeClr val="tx1">
                    <a:lumMod val="75000"/>
                    <a:lumOff val="25000"/>
                  </a:schemeClr>
                </a:solidFill>
                <a:latin typeface="阿里巴巴普惠体 3.0" panose="00020600040101010101" charset="-122"/>
                <a:ea typeface="阿里巴巴普惠体 3.0" panose="00020600040101010101" charset="-122"/>
              </a:rPr>
              <a:t>Pikka</a:t>
            </a:r>
            <a:endParaRPr kumimoji="1" lang="en-US" altLang="zh-CN" sz="3600" b="1" dirty="0">
              <a:solidFill>
                <a:schemeClr val="tx1">
                  <a:lumMod val="75000"/>
                  <a:lumOff val="25000"/>
                </a:schemeClr>
              </a:solidFill>
              <a:latin typeface="阿里巴巴普惠体 3.0" panose="00020600040101010101" charset="-122"/>
              <a:ea typeface="阿里巴巴普惠体 3.0" panose="0002060004010101010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工具调整图片颜色</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4" name="文本框 3"/>
          <p:cNvSpPr txBox="1"/>
          <p:nvPr/>
        </p:nvSpPr>
        <p:spPr>
          <a:xfrm>
            <a:off x="1270000" y="2498725"/>
            <a:ext cx="5435600"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rPr>
              <a:t>场景</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如果有一个合适的组件装饰图，但是颜色跟整体风格不符合，此时可以调整图片颜色。</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zh-CN" altLang="en-US" sz="2800" dirty="0">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nvPicPr>
        <p:blipFill>
          <a:blip r:embed="rId1"/>
          <a:stretch>
            <a:fillRect/>
          </a:stretch>
        </p:blipFill>
        <p:spPr>
          <a:xfrm>
            <a:off x="18614223" y="0"/>
            <a:ext cx="5769777" cy="1307215"/>
          </a:xfrm>
          <a:prstGeom prst="rect">
            <a:avLst/>
          </a:prstGeom>
        </p:spPr>
      </p:pic>
      <p:pic>
        <p:nvPicPr>
          <p:cNvPr id="3" name="图片 2"/>
          <p:cNvPicPr>
            <a:picLocks noChangeAspect="1"/>
          </p:cNvPicPr>
          <p:nvPr/>
        </p:nvPicPr>
        <p:blipFill>
          <a:blip r:embed="rId2"/>
          <a:stretch>
            <a:fillRect/>
          </a:stretch>
        </p:blipFill>
        <p:spPr>
          <a:xfrm>
            <a:off x="790069" y="6281491"/>
            <a:ext cx="6395462" cy="2085975"/>
          </a:xfrm>
          <a:prstGeom prst="rect">
            <a:avLst/>
          </a:prstGeom>
        </p:spPr>
      </p:pic>
      <p:pic>
        <p:nvPicPr>
          <p:cNvPr id="6" name="图片 5"/>
          <p:cNvPicPr>
            <a:picLocks noChangeAspect="1"/>
          </p:cNvPicPr>
          <p:nvPr/>
        </p:nvPicPr>
        <p:blipFill>
          <a:blip r:embed="rId3"/>
          <a:stretch>
            <a:fillRect/>
          </a:stretch>
        </p:blipFill>
        <p:spPr>
          <a:xfrm>
            <a:off x="8061831" y="2569210"/>
            <a:ext cx="15532100" cy="9842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工具调整图片颜色</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7634505" y="5765771"/>
            <a:ext cx="2881871" cy="2184458"/>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70185" y="5765771"/>
            <a:ext cx="3033971" cy="2297727"/>
          </a:xfrm>
          <a:prstGeom prst="rect">
            <a:avLst/>
          </a:prstGeom>
        </p:spPr>
      </p:pic>
      <p:sp>
        <p:nvSpPr>
          <p:cNvPr id="12" name="右箭头 11"/>
          <p:cNvSpPr/>
          <p:nvPr/>
        </p:nvSpPr>
        <p:spPr>
          <a:xfrm>
            <a:off x="5664200" y="6621911"/>
            <a:ext cx="1210261" cy="279400"/>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605371"/>
            <a:ext cx="11564902" cy="650525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18614223" y="0"/>
            <a:ext cx="5769777" cy="13072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00" y="3606457"/>
            <a:ext cx="2776456" cy="2019241"/>
          </a:xfrm>
          <a:prstGeom prst="rect">
            <a:avLst/>
          </a:prstGeom>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761" y="3562349"/>
            <a:ext cx="2897750" cy="2107455"/>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a:off x="5283864" y="4387874"/>
            <a:ext cx="1533578" cy="456404"/>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7992367"/>
            <a:ext cx="5365351" cy="555273"/>
          </a:xfrm>
          <a:prstGeom prst="rect">
            <a:avLst/>
          </a:prstGeom>
        </p:spPr>
      </p:pic>
      <p:pic>
        <p:nvPicPr>
          <p:cNvPr id="8" name="图片 7"/>
          <p:cNvPicPr>
            <a:picLocks noChangeAspect="1"/>
          </p:cNvPicPr>
          <p:nvPr/>
        </p:nvPicPr>
        <p:blipFill>
          <a:blip r:embed="rId4"/>
          <a:stretch>
            <a:fillRect/>
          </a:stretch>
        </p:blipFill>
        <p:spPr>
          <a:xfrm>
            <a:off x="1270000" y="9626520"/>
            <a:ext cx="5466951" cy="552511"/>
          </a:xfrm>
          <a:prstGeom prst="rect">
            <a:avLst/>
          </a:prstGeom>
        </p:spPr>
      </p:pic>
      <p:pic>
        <p:nvPicPr>
          <p:cNvPr id="12" name="图片 11"/>
          <p:cNvPicPr>
            <a:picLocks noChangeAspect="1"/>
          </p:cNvPicPr>
          <p:nvPr/>
        </p:nvPicPr>
        <p:blipFill>
          <a:blip r:embed="rId5"/>
          <a:stretch>
            <a:fillRect/>
          </a:stretch>
        </p:blipFill>
        <p:spPr>
          <a:xfrm>
            <a:off x="11919351" y="2888586"/>
            <a:ext cx="11658600" cy="6538156"/>
          </a:xfrm>
          <a:prstGeom prst="rect">
            <a:avLst/>
          </a:prstGeom>
        </p:spPr>
      </p:pic>
      <p:grpSp>
        <p:nvGrpSpPr>
          <p:cNvPr id="17" name="组合 16"/>
          <p:cNvGrpSpPr/>
          <p:nvPr/>
        </p:nvGrpSpPr>
        <p:grpSpPr>
          <a:xfrm>
            <a:off x="1270000" y="1304290"/>
            <a:ext cx="9029700" cy="716915"/>
            <a:chOff x="2082" y="2053"/>
            <a:chExt cx="14220" cy="1129"/>
          </a:xfrm>
        </p:grpSpPr>
        <p:sp>
          <p:nvSpPr>
            <p:cNvPr id="18" name="文本框 1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配色</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工具调整图片颜色</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9" name="矩形 1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0" name="图片 19"/>
          <p:cNvPicPr>
            <a:picLocks noChangeAspect="1"/>
          </p:cNvPicPr>
          <p:nvPr/>
        </p:nvPicPr>
        <p:blipFill>
          <a:blip r:embed="rId6"/>
          <a:stretch>
            <a:fillRect/>
          </a:stretch>
        </p:blipFill>
        <p:spPr>
          <a:xfrm>
            <a:off x="18614223" y="0"/>
            <a:ext cx="5769777" cy="1307215"/>
          </a:xfrm>
          <a:prstGeom prst="rect">
            <a:avLst/>
          </a:prstGeom>
        </p:spPr>
      </p:pic>
      <p:sp>
        <p:nvSpPr>
          <p:cNvPr id="21" name="文本框 20"/>
          <p:cNvSpPr txBox="1"/>
          <p:nvPr/>
        </p:nvSpPr>
        <p:spPr>
          <a:xfrm>
            <a:off x="1654810" y="2514889"/>
            <a:ext cx="3848237"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调整饱和度</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2" name="文本框 21"/>
          <p:cNvSpPr txBox="1"/>
          <p:nvPr/>
        </p:nvSpPr>
        <p:spPr>
          <a:xfrm>
            <a:off x="1654810" y="6447562"/>
            <a:ext cx="3848237"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调整饱和度</a:t>
            </a:r>
            <a:r>
              <a:rPr lang="en-US" altLang="zh-CN"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&amp;</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色相</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6212" y="2351472"/>
            <a:ext cx="2057209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底图背景选择简洁</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科技感的背景所起到的作用应该是衬托画面，而不是在画面中比较跳，抢视觉，一大坨发光或者复杂的图形，只会起到反作用。</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7" name="图片 6" descr="bgggg"/>
          <p:cNvPicPr>
            <a:picLocks noChangeAspect="1"/>
          </p:cNvPicPr>
          <p:nvPr/>
        </p:nvPicPr>
        <p:blipFill>
          <a:blip r:embed="rId1"/>
          <a:stretch>
            <a:fillRect/>
          </a:stretch>
        </p:blipFill>
        <p:spPr>
          <a:xfrm>
            <a:off x="1446212" y="5699194"/>
            <a:ext cx="10022205" cy="5637530"/>
          </a:xfrm>
          <a:prstGeom prst="rect">
            <a:avLst/>
          </a:prstGeom>
        </p:spPr>
      </p:pic>
      <p:pic>
        <p:nvPicPr>
          <p:cNvPr id="10" name="图片 9" descr="timg4的副本"/>
          <p:cNvPicPr>
            <a:picLocks noChangeAspect="1"/>
          </p:cNvPicPr>
          <p:nvPr/>
        </p:nvPicPr>
        <p:blipFill>
          <a:blip r:embed="rId2"/>
          <a:stretch>
            <a:fillRect/>
          </a:stretch>
        </p:blipFill>
        <p:spPr>
          <a:xfrm>
            <a:off x="12566650" y="5699194"/>
            <a:ext cx="10022840" cy="5637530"/>
          </a:xfrm>
          <a:prstGeom prst="rect">
            <a:avLst/>
          </a:prstGeom>
        </p:spPr>
      </p:pic>
      <p:sp>
        <p:nvSpPr>
          <p:cNvPr id="18" name="乘号 17"/>
          <p:cNvSpPr/>
          <p:nvPr/>
        </p:nvSpPr>
        <p:spPr>
          <a:xfrm>
            <a:off x="16744950" y="10539799"/>
            <a:ext cx="1666240" cy="1593850"/>
          </a:xfrm>
          <a:prstGeom prst="mathMultiply">
            <a:avLst/>
          </a:prstGeom>
          <a:solidFill>
            <a:schemeClr val="accent5">
              <a:lumMod val="75000"/>
              <a:alpha val="95000"/>
            </a:scheme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9" name="图片 8"/>
          <p:cNvPicPr>
            <a:picLocks noChangeAspect="1"/>
          </p:cNvPicPr>
          <p:nvPr/>
        </p:nvPicPr>
        <p:blipFill>
          <a:blip r:embed="rId3"/>
          <a:stretch>
            <a:fillRect/>
          </a:stretch>
        </p:blipFill>
        <p:spPr>
          <a:xfrm>
            <a:off x="18614223" y="0"/>
            <a:ext cx="5769777" cy="13072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58440"/>
            <a:ext cx="190404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图表美化</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边框的样式很大程度决定了画面的整体协调性，在边框融入整体画面的时候，要考虑到与主视觉的协调性。</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一般边框的颜色可以根据主视觉所展现出来的色彩倾向，从而进行选择，最大程度上保持协调统一。</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2" name="图片 1"/>
          <p:cNvPicPr>
            <a:picLocks noChangeAspect="1"/>
          </p:cNvPicPr>
          <p:nvPr/>
        </p:nvPicPr>
        <p:blipFill>
          <a:blip r:embed="rId2"/>
          <a:stretch>
            <a:fillRect/>
          </a:stretch>
        </p:blipFill>
        <p:spPr>
          <a:xfrm>
            <a:off x="1930400" y="6396734"/>
            <a:ext cx="9994353" cy="6044822"/>
          </a:xfrm>
          <a:prstGeom prst="rect">
            <a:avLst/>
          </a:prstGeom>
        </p:spPr>
      </p:pic>
      <p:pic>
        <p:nvPicPr>
          <p:cNvPr id="3" name="图片 2"/>
          <p:cNvPicPr>
            <a:picLocks noChangeAspect="1"/>
          </p:cNvPicPr>
          <p:nvPr/>
        </p:nvPicPr>
        <p:blipFill>
          <a:blip r:embed="rId3"/>
          <a:stretch>
            <a:fillRect/>
          </a:stretch>
        </p:blipFill>
        <p:spPr>
          <a:xfrm>
            <a:off x="13265150" y="6396734"/>
            <a:ext cx="9010650" cy="610451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300593"/>
            <a:ext cx="1904047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模块边框</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边框的样式很大程度决定了画面的整体协调性，在边框融入整体画面的时候，要考虑到与主视觉的协调性。</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一般边框的颜色可以根据主视觉所展现出来的色彩倾向，从而进行选择，最大程度上保持协调统一。</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3" name="图片 2" descr="小标题BG"/>
          <p:cNvPicPr>
            <a:picLocks noChangeAspect="1"/>
          </p:cNvPicPr>
          <p:nvPr/>
        </p:nvPicPr>
        <p:blipFill>
          <a:blip r:embed="rId1"/>
          <a:stretch>
            <a:fillRect/>
          </a:stretch>
        </p:blipFill>
        <p:spPr>
          <a:xfrm>
            <a:off x="12792075" y="5719421"/>
            <a:ext cx="4203065" cy="3049905"/>
          </a:xfrm>
          <a:prstGeom prst="rect">
            <a:avLst/>
          </a:prstGeom>
        </p:spPr>
      </p:pic>
      <p:pic>
        <p:nvPicPr>
          <p:cNvPr id="4" name="图片 3" descr="bg的副本"/>
          <p:cNvPicPr>
            <a:picLocks noChangeAspect="1"/>
          </p:cNvPicPr>
          <p:nvPr/>
        </p:nvPicPr>
        <p:blipFill>
          <a:blip r:embed="rId2"/>
          <a:stretch>
            <a:fillRect/>
          </a:stretch>
        </p:blipFill>
        <p:spPr>
          <a:xfrm>
            <a:off x="12792075" y="9501469"/>
            <a:ext cx="4279139" cy="2686685"/>
          </a:xfrm>
          <a:prstGeom prst="rect">
            <a:avLst/>
          </a:prstGeom>
        </p:spPr>
      </p:pic>
      <p:pic>
        <p:nvPicPr>
          <p:cNvPr id="6" name="图片 5" descr="组 3"/>
          <p:cNvPicPr>
            <a:picLocks noChangeAspect="1"/>
          </p:cNvPicPr>
          <p:nvPr/>
        </p:nvPicPr>
        <p:blipFill>
          <a:blip r:embed="rId3"/>
          <a:stretch>
            <a:fillRect/>
          </a:stretch>
        </p:blipFill>
        <p:spPr>
          <a:xfrm>
            <a:off x="18575337" y="5719421"/>
            <a:ext cx="3829685" cy="3063240"/>
          </a:xfrm>
          <a:prstGeom prst="rect">
            <a:avLst/>
          </a:prstGeom>
        </p:spPr>
      </p:pic>
      <p:pic>
        <p:nvPicPr>
          <p:cNvPr id="10" name="图片 9"/>
          <p:cNvPicPr>
            <a:picLocks noChangeAspect="1"/>
          </p:cNvPicPr>
          <p:nvPr/>
        </p:nvPicPr>
        <p:blipFill>
          <a:blip r:embed="rId4"/>
          <a:stretch>
            <a:fillRect/>
          </a:stretch>
        </p:blipFill>
        <p:spPr>
          <a:xfrm>
            <a:off x="18614223" y="0"/>
            <a:ext cx="5769777" cy="1307215"/>
          </a:xfrm>
          <a:prstGeom prst="rect">
            <a:avLst/>
          </a:prstGeom>
        </p:spPr>
      </p:pic>
      <p:pic>
        <p:nvPicPr>
          <p:cNvPr id="7" name="图片 6"/>
          <p:cNvPicPr>
            <a:picLocks noChangeAspect="1"/>
          </p:cNvPicPr>
          <p:nvPr/>
        </p:nvPicPr>
        <p:blipFill>
          <a:blip r:embed="rId5"/>
          <a:stretch>
            <a:fillRect/>
          </a:stretch>
        </p:blipFill>
        <p:spPr>
          <a:xfrm>
            <a:off x="1654809" y="5361260"/>
            <a:ext cx="8705373" cy="756734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4223" y="9501468"/>
            <a:ext cx="3872913" cy="268668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783080"/>
            <a:ext cx="1904047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视觉差异性</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两块及以上内容高度重合。通过加入差异化图标及元素来使之具有差异性，同时又有统一的风格。</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1"/>
          <a:stretch>
            <a:fillRect/>
          </a:stretch>
        </p:blipFill>
        <p:spPr>
          <a:xfrm>
            <a:off x="18614223" y="0"/>
            <a:ext cx="5769777" cy="1307215"/>
          </a:xfrm>
          <a:prstGeom prst="rect">
            <a:avLst/>
          </a:prstGeom>
        </p:spPr>
      </p:pic>
      <p:pic>
        <p:nvPicPr>
          <p:cNvPr id="6" name="图片 5"/>
          <p:cNvPicPr>
            <a:picLocks noChangeAspect="1"/>
          </p:cNvPicPr>
          <p:nvPr/>
        </p:nvPicPr>
        <p:blipFill>
          <a:blip r:embed="rId2"/>
          <a:stretch>
            <a:fillRect/>
          </a:stretch>
        </p:blipFill>
        <p:spPr>
          <a:xfrm>
            <a:off x="1449705" y="6297930"/>
            <a:ext cx="9997909" cy="4445635"/>
          </a:xfrm>
          <a:prstGeom prst="rect">
            <a:avLst/>
          </a:prstGeom>
        </p:spPr>
      </p:pic>
      <p:pic>
        <p:nvPicPr>
          <p:cNvPr id="7" name="图片 6"/>
          <p:cNvPicPr>
            <a:picLocks noChangeAspect="1"/>
          </p:cNvPicPr>
          <p:nvPr/>
        </p:nvPicPr>
        <p:blipFill>
          <a:blip r:embed="rId3"/>
          <a:stretch>
            <a:fillRect/>
          </a:stretch>
        </p:blipFill>
        <p:spPr>
          <a:xfrm>
            <a:off x="12072469" y="6297930"/>
            <a:ext cx="11163300" cy="1676400"/>
          </a:xfrm>
          <a:prstGeom prst="rect">
            <a:avLst/>
          </a:prstGeom>
        </p:spPr>
      </p:pic>
      <p:pic>
        <p:nvPicPr>
          <p:cNvPr id="8" name="图片 7"/>
          <p:cNvPicPr>
            <a:picLocks noChangeAspect="1"/>
          </p:cNvPicPr>
          <p:nvPr/>
        </p:nvPicPr>
        <p:blipFill>
          <a:blip r:embed="rId4"/>
          <a:stretch>
            <a:fillRect/>
          </a:stretch>
        </p:blipFill>
        <p:spPr>
          <a:xfrm>
            <a:off x="12072469" y="8395298"/>
            <a:ext cx="11163300" cy="23482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6631" y="3071979"/>
            <a:ext cx="466534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ctr"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tx1">
                    <a:lumMod val="50000"/>
                    <a:lumOff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什么是数据可视化？</a:t>
            </a:r>
            <a:endParaRPr kumimoji="0" lang="zh-CN" altLang="en-US" sz="4000" i="0" u="none" strike="noStrike" cap="none" spc="0" normalizeH="0" baseline="0" dirty="0">
              <a:solidFill>
                <a:schemeClr val="tx1">
                  <a:lumMod val="50000"/>
                  <a:lumOff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3" name="文本框 2"/>
          <p:cNvSpPr txBox="1"/>
          <p:nvPr/>
        </p:nvSpPr>
        <p:spPr>
          <a:xfrm>
            <a:off x="1269683" y="4868227"/>
            <a:ext cx="6359765" cy="39795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数据可视化是一种以图形符号为主要表现形式，将不可见的、抽象的、复杂的、枯燥的、专业的、不直观的数据内容，有趣的、浅显的传递给用户的有效手段。</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indent="0" algn="just" defTabSz="2438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6" name="组合 5"/>
          <p:cNvGrpSpPr/>
          <p:nvPr/>
        </p:nvGrpSpPr>
        <p:grpSpPr>
          <a:xfrm>
            <a:off x="1270000" y="1304290"/>
            <a:ext cx="9029700" cy="716915"/>
            <a:chOff x="2082" y="2053"/>
            <a:chExt cx="14220" cy="1129"/>
          </a:xfrm>
        </p:grpSpPr>
        <p:sp>
          <p:nvSpPr>
            <p:cNvPr id="4" name="文本框 3"/>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聊在前面</a:t>
              </a:r>
              <a:endParaRPr kumimoji="0" lang="zh-CN" altLang="en-US" sz="4000" b="1" i="0" u="none" strike="noStrike" cap="none" spc="0" normalizeH="0" baseline="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5" name="矩形 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8" name="图片 7"/>
          <p:cNvPicPr>
            <a:picLocks noChangeAspect="1"/>
          </p:cNvPicPr>
          <p:nvPr/>
        </p:nvPicPr>
        <p:blipFill>
          <a:blip r:embed="rId1"/>
          <a:stretch>
            <a:fillRect/>
          </a:stretch>
        </p:blipFill>
        <p:spPr>
          <a:xfrm>
            <a:off x="18614223" y="0"/>
            <a:ext cx="5769777" cy="1307215"/>
          </a:xfrm>
          <a:prstGeom prst="rect">
            <a:avLst/>
          </a:prstGeom>
        </p:spPr>
      </p:pic>
      <p:pic>
        <p:nvPicPr>
          <p:cNvPr id="3074" name="Picture 2" descr="全国电力情况概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186" y="3071364"/>
            <a:ext cx="15031652" cy="8455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70000" y="1304290"/>
            <a:ext cx="9029700" cy="716915"/>
            <a:chOff x="2082" y="2053"/>
            <a:chExt cx="14220" cy="1129"/>
          </a:xfrm>
        </p:grpSpPr>
        <p:sp>
          <p:nvSpPr>
            <p:cNvPr id="20" name="文本框 19"/>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丰富画面</a:t>
              </a:r>
              <a:endPar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25" name="矩形 24"/>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5" name="文本框 4"/>
          <p:cNvSpPr txBox="1"/>
          <p:nvPr/>
        </p:nvSpPr>
        <p:spPr>
          <a:xfrm>
            <a:off x="1449705" y="2962593"/>
            <a:ext cx="4643755" cy="59182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同类图表尽可能远离</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buClrTx/>
              <a:buSzTx/>
              <a:buFontTx/>
              <a:buNone/>
            </a:pP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just" defTabSz="2438400" rtl="0" fontAlgn="auto" latinLnBrk="0" hangingPunct="0">
              <a:lnSpc>
                <a:spcPct val="150000"/>
              </a:lnSpc>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在同一个画面里有同一个类型的图表时（比如两个饼图），尽可 能地不要让这两个饼图靠近显示，尽量互相远离，在数据导入的 情况下，一左一右，呼应的同时又统一。</a:t>
            </a:r>
            <a:endParaRPr lang="zh-CN" altLang="en-US" sz="2800" dirty="0">
              <a:solidFill>
                <a:schemeClr val="tx1">
                  <a:lumMod val="65000"/>
                  <a:lumOff val="35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6" name="图片 5"/>
          <p:cNvPicPr>
            <a:picLocks noChangeAspect="1"/>
          </p:cNvPicPr>
          <p:nvPr/>
        </p:nvPicPr>
        <p:blipFill>
          <a:blip r:embed="rId1"/>
          <a:stretch>
            <a:fillRect/>
          </a:stretch>
        </p:blipFill>
        <p:spPr>
          <a:xfrm>
            <a:off x="6689725" y="2962910"/>
            <a:ext cx="16871950" cy="9490710"/>
          </a:xfrm>
          <a:prstGeom prst="rect">
            <a:avLst/>
          </a:prstGeom>
        </p:spPr>
      </p:pic>
      <p:pic>
        <p:nvPicPr>
          <p:cNvPr id="7" name="图片 6"/>
          <p:cNvPicPr>
            <a:picLocks noChangeAspect="1"/>
          </p:cNvPicPr>
          <p:nvPr/>
        </p:nvPicPr>
        <p:blipFill>
          <a:blip r:embed="rId2"/>
          <a:stretch>
            <a:fillRect/>
          </a:stretch>
        </p:blipFill>
        <p:spPr>
          <a:xfrm>
            <a:off x="18614223" y="0"/>
            <a:ext cx="5769777" cy="130721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00" y="4014793"/>
            <a:ext cx="5505700" cy="240619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8713530"/>
            <a:ext cx="5505699" cy="2406194"/>
          </a:xfrm>
          <a:prstGeom prst="rect">
            <a:avLst/>
          </a:prstGeom>
        </p:spPr>
      </p:pic>
      <p:sp>
        <p:nvSpPr>
          <p:cNvPr id="9" name="右箭头 8"/>
          <p:cNvSpPr/>
          <p:nvPr/>
        </p:nvSpPr>
        <p:spPr>
          <a:xfrm rot="5400000">
            <a:off x="3313590" y="7438081"/>
            <a:ext cx="1418517" cy="258355"/>
          </a:xfrm>
          <a:prstGeom prst="rightArrow">
            <a:avLst>
              <a:gd name="adj1" fmla="val 50000"/>
              <a:gd name="adj2" fmla="val 43409"/>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工具修改图片</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1" name="图片 10"/>
          <p:cNvPicPr>
            <a:picLocks noChangeAspect="1"/>
          </p:cNvPicPr>
          <p:nvPr/>
        </p:nvPicPr>
        <p:blipFill>
          <a:blip r:embed="rId3"/>
          <a:stretch>
            <a:fillRect/>
          </a:stretch>
        </p:blipFill>
        <p:spPr>
          <a:xfrm>
            <a:off x="18614223" y="0"/>
            <a:ext cx="5769777" cy="1307215"/>
          </a:xfrm>
          <a:prstGeom prst="rect">
            <a:avLst/>
          </a:prstGeom>
        </p:spPr>
      </p:pic>
      <p:pic>
        <p:nvPicPr>
          <p:cNvPr id="5" name="图片 4"/>
          <p:cNvPicPr>
            <a:picLocks noChangeAspect="1"/>
          </p:cNvPicPr>
          <p:nvPr/>
        </p:nvPicPr>
        <p:blipFill>
          <a:blip r:embed="rId4"/>
          <a:stretch>
            <a:fillRect/>
          </a:stretch>
        </p:blipFill>
        <p:spPr>
          <a:xfrm>
            <a:off x="7721600" y="2542594"/>
            <a:ext cx="15578667" cy="8763000"/>
          </a:xfrm>
          <a:prstGeom prst="rect">
            <a:avLst/>
          </a:prstGeom>
        </p:spPr>
      </p:pic>
      <p:sp>
        <p:nvSpPr>
          <p:cNvPr id="12" name="文本框 11"/>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去掉文字，只留背景图</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工具修改图片</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1"/>
          <a:stretch>
            <a:fillRect/>
          </a:stretch>
        </p:blipFill>
        <p:spPr>
          <a:xfrm>
            <a:off x="7969250" y="2455995"/>
            <a:ext cx="15811500" cy="10071100"/>
          </a:xfrm>
          <a:prstGeom prst="rect">
            <a:avLst/>
          </a:prstGeom>
        </p:spPr>
      </p:pic>
      <p:sp>
        <p:nvSpPr>
          <p:cNvPr id="5" name="文本框 4"/>
          <p:cNvSpPr txBox="1"/>
          <p:nvPr/>
        </p:nvSpPr>
        <p:spPr>
          <a:xfrm>
            <a:off x="10560784" y="4712786"/>
            <a:ext cx="3230880" cy="706755"/>
          </a:xfrm>
          <a:prstGeom prst="rect">
            <a:avLst/>
          </a:prstGeom>
          <a:noFill/>
        </p:spPr>
        <p:txBody>
          <a:bodyPr wrap="none" rtlCol="0">
            <a:spAutoFit/>
          </a:bodyPr>
          <a:lstStyle/>
          <a:p>
            <a:r>
              <a:rPr kumimoji="1" lang="zh-CN" altLang="en-US" sz="4000" b="1" dirty="0">
                <a:solidFill>
                  <a:srgbClr val="FF0000"/>
                </a:solidFill>
                <a:latin typeface="阿里巴巴普惠体 3.0" panose="00020600040101010101" charset="-122"/>
                <a:ea typeface="阿里巴巴普惠体 3.0" panose="00020600040101010101" charset="-122"/>
              </a:rPr>
              <a:t>仿制图章工具</a:t>
            </a:r>
            <a:endParaRPr kumimoji="1" lang="zh-CN" altLang="en-US" sz="4000" b="1" dirty="0">
              <a:solidFill>
                <a:srgbClr val="FF0000"/>
              </a:solidFill>
              <a:latin typeface="阿里巴巴普惠体 3.0" panose="00020600040101010101" charset="-122"/>
              <a:ea typeface="阿里巴巴普惠体 3.0" panose="00020600040101010101" charset="-122"/>
            </a:endParaRPr>
          </a:p>
        </p:txBody>
      </p:sp>
      <p:pic>
        <p:nvPicPr>
          <p:cNvPr id="11" name="图片 10"/>
          <p:cNvPicPr>
            <a:picLocks noChangeAspect="1"/>
          </p:cNvPicPr>
          <p:nvPr/>
        </p:nvPicPr>
        <p:blipFill>
          <a:blip r:embed="rId2"/>
          <a:stretch>
            <a:fillRect/>
          </a:stretch>
        </p:blipFill>
        <p:spPr>
          <a:xfrm>
            <a:off x="18614223" y="0"/>
            <a:ext cx="5769777" cy="130721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4014793"/>
            <a:ext cx="5505700" cy="240619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8713530"/>
            <a:ext cx="5505699" cy="2406194"/>
          </a:xfrm>
          <a:prstGeom prst="rect">
            <a:avLst/>
          </a:prstGeom>
        </p:spPr>
      </p:pic>
      <p:sp>
        <p:nvSpPr>
          <p:cNvPr id="14" name="右箭头 13"/>
          <p:cNvSpPr/>
          <p:nvPr/>
        </p:nvSpPr>
        <p:spPr>
          <a:xfrm rot="5400000">
            <a:off x="3313590" y="7438081"/>
            <a:ext cx="1418517" cy="258355"/>
          </a:xfrm>
          <a:prstGeom prst="rightArrow">
            <a:avLst>
              <a:gd name="adj1" fmla="val 50000"/>
              <a:gd name="adj2" fmla="val 43409"/>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5" name="文本框 14"/>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去掉文字，只留背景图</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6289" y="4180735"/>
            <a:ext cx="3027156" cy="3027156"/>
          </a:xfrm>
          <a:prstGeom prst="ellipse">
            <a:avLst/>
          </a:prstGeom>
        </p:spPr>
      </p:pic>
      <p:sp>
        <p:nvSpPr>
          <p:cNvPr id="5" name="右箭头 4"/>
          <p:cNvSpPr/>
          <p:nvPr/>
        </p:nvSpPr>
        <p:spPr>
          <a:xfrm rot="5400000">
            <a:off x="3604459" y="7977191"/>
            <a:ext cx="850815" cy="250935"/>
          </a:xfrm>
          <a:prstGeom prst="rightArrow">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289" y="9106747"/>
            <a:ext cx="3027156" cy="3027156"/>
          </a:xfrm>
          <a:prstGeom prst="rect">
            <a:avLst/>
          </a:prstGeom>
        </p:spPr>
      </p:pic>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PS</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工具修改图片</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9" name="矩形 8"/>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2" name="图片 1"/>
          <p:cNvPicPr>
            <a:picLocks noChangeAspect="1"/>
          </p:cNvPicPr>
          <p:nvPr/>
        </p:nvPicPr>
        <p:blipFill>
          <a:blip r:embed="rId3"/>
          <a:stretch>
            <a:fillRect/>
          </a:stretch>
        </p:blipFill>
        <p:spPr>
          <a:xfrm>
            <a:off x="7893050" y="2411372"/>
            <a:ext cx="15811500" cy="10071100"/>
          </a:xfrm>
          <a:prstGeom prst="rect">
            <a:avLst/>
          </a:prstGeom>
        </p:spPr>
      </p:pic>
      <p:sp>
        <p:nvSpPr>
          <p:cNvPr id="10" name="文本框 9"/>
          <p:cNvSpPr txBox="1"/>
          <p:nvPr/>
        </p:nvSpPr>
        <p:spPr>
          <a:xfrm>
            <a:off x="9214584" y="4835635"/>
            <a:ext cx="2722880" cy="706755"/>
          </a:xfrm>
          <a:prstGeom prst="rect">
            <a:avLst/>
          </a:prstGeom>
          <a:noFill/>
        </p:spPr>
        <p:txBody>
          <a:bodyPr wrap="none" rtlCol="0">
            <a:spAutoFit/>
          </a:bodyPr>
          <a:lstStyle/>
          <a:p>
            <a:r>
              <a:rPr kumimoji="1" lang="zh-CN" altLang="en-US" sz="4000" b="1" dirty="0">
                <a:solidFill>
                  <a:srgbClr val="FF0000"/>
                </a:solidFill>
                <a:latin typeface="阿里巴巴普惠体 3.0" panose="00020600040101010101" charset="-122"/>
                <a:ea typeface="阿里巴巴普惠体 3.0" panose="00020600040101010101" charset="-122"/>
              </a:rPr>
              <a:t>橡皮擦工具</a:t>
            </a:r>
            <a:endParaRPr kumimoji="1" lang="zh-CN" altLang="en-US" sz="4000" b="1" dirty="0">
              <a:solidFill>
                <a:srgbClr val="FF0000"/>
              </a:solidFill>
              <a:latin typeface="阿里巴巴普惠体 3.0" panose="00020600040101010101" charset="-122"/>
              <a:ea typeface="阿里巴巴普惠体 3.0" panose="00020600040101010101" charset="-122"/>
            </a:endParaRPr>
          </a:p>
        </p:txBody>
      </p:sp>
      <p:pic>
        <p:nvPicPr>
          <p:cNvPr id="11" name="图片 10"/>
          <p:cNvPicPr>
            <a:picLocks noChangeAspect="1"/>
          </p:cNvPicPr>
          <p:nvPr/>
        </p:nvPicPr>
        <p:blipFill>
          <a:blip r:embed="rId4"/>
          <a:stretch>
            <a:fillRect/>
          </a:stretch>
        </p:blipFill>
        <p:spPr>
          <a:xfrm>
            <a:off x="18614223" y="0"/>
            <a:ext cx="5769777" cy="1307215"/>
          </a:xfrm>
          <a:prstGeom prst="rect">
            <a:avLst/>
          </a:prstGeom>
        </p:spPr>
      </p:pic>
      <p:sp>
        <p:nvSpPr>
          <p:cNvPr id="14" name="文本框 13"/>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去掉内圈只留外圈</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PPT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画简单的形状</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6" name="图片 5"/>
          <p:cNvPicPr>
            <a:picLocks noChangeAspect="1"/>
          </p:cNvPicPr>
          <p:nvPr/>
        </p:nvPicPr>
        <p:blipFill>
          <a:blip r:embed="rId2"/>
          <a:stretch>
            <a:fillRect/>
          </a:stretch>
        </p:blipFill>
        <p:spPr>
          <a:xfrm>
            <a:off x="7746742" y="3234578"/>
            <a:ext cx="15578667" cy="8763000"/>
          </a:xfrm>
          <a:prstGeom prst="rect">
            <a:avLst/>
          </a:prstGeom>
        </p:spPr>
      </p:pic>
      <p:sp>
        <p:nvSpPr>
          <p:cNvPr id="34" name="文本框 33"/>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绘制形状</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15" name="组合 14"/>
          <p:cNvGrpSpPr/>
          <p:nvPr/>
        </p:nvGrpSpPr>
        <p:grpSpPr>
          <a:xfrm>
            <a:off x="1654811" y="4966854"/>
            <a:ext cx="2688590" cy="2078181"/>
            <a:chOff x="1654810" y="4966855"/>
            <a:chExt cx="2737889" cy="1427018"/>
          </a:xfrm>
          <a:effectLst>
            <a:glow rad="406400">
              <a:schemeClr val="accent5">
                <a:satMod val="175000"/>
                <a:alpha val="26000"/>
              </a:schemeClr>
            </a:glow>
          </a:effectLst>
        </p:grpSpPr>
        <p:cxnSp>
          <p:nvCxnSpPr>
            <p:cNvPr id="3" name="直线连接符 2"/>
            <p:cNvCxnSpPr/>
            <p:nvPr/>
          </p:nvCxnSpPr>
          <p:spPr>
            <a:xfrm>
              <a:off x="1654810" y="4966855"/>
              <a:ext cx="548063" cy="7897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1654810" y="4966855"/>
              <a:ext cx="2189826" cy="0"/>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3844636" y="4966855"/>
              <a:ext cx="548063" cy="7897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flipH="1">
              <a:off x="1755515" y="5742709"/>
              <a:ext cx="447358" cy="6373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3945341" y="5756564"/>
              <a:ext cx="447358" cy="637309"/>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1755515" y="6393873"/>
              <a:ext cx="2189826" cy="0"/>
            </a:xfrm>
            <a:prstGeom prst="line">
              <a:avLst/>
            </a:prstGeom>
            <a:ln w="47625">
              <a:solidFill>
                <a:srgbClr val="00FE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PPT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画简单的形状</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22" name="图片 21"/>
          <p:cNvPicPr>
            <a:picLocks noChangeAspect="1"/>
          </p:cNvPicPr>
          <p:nvPr/>
        </p:nvPicPr>
        <p:blipFill>
          <a:blip r:embed="rId2"/>
          <a:stretch>
            <a:fillRect/>
          </a:stretch>
        </p:blipFill>
        <p:spPr>
          <a:xfrm>
            <a:off x="7663265" y="3309993"/>
            <a:ext cx="15699925" cy="8831208"/>
          </a:xfrm>
          <a:prstGeom prst="rect">
            <a:avLst/>
          </a:prstGeom>
        </p:spPr>
      </p:pic>
      <p:sp>
        <p:nvSpPr>
          <p:cNvPr id="23" name="圆角矩形 22"/>
          <p:cNvSpPr/>
          <p:nvPr/>
        </p:nvSpPr>
        <p:spPr>
          <a:xfrm>
            <a:off x="1916820" y="6285600"/>
            <a:ext cx="4060435" cy="1144800"/>
          </a:xfrm>
          <a:prstGeom prst="roundRect">
            <a:avLst/>
          </a:prstGeom>
          <a:noFill/>
          <a:ln w="12700" cap="flat">
            <a:solidFill>
              <a:srgbClr val="00FE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形状组合</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 name="圆角矩形 1"/>
          <p:cNvSpPr/>
          <p:nvPr/>
        </p:nvSpPr>
        <p:spPr>
          <a:xfrm>
            <a:off x="1916820" y="6285600"/>
            <a:ext cx="1156580" cy="1144800"/>
          </a:xfrm>
          <a:prstGeom prst="roundRect">
            <a:avLst/>
          </a:prstGeom>
          <a:solidFill>
            <a:srgbClr val="00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800" b="1" dirty="0">
                <a:solidFill>
                  <a:srgbClr val="093156"/>
                </a:solidFill>
                <a:latin typeface="阿里巴巴普惠体 3.0" panose="00020600040101010101" charset="-122"/>
                <a:ea typeface="阿里巴巴普惠体 3.0" panose="00020600040101010101" charset="-122"/>
              </a:rPr>
              <a:t>3</a:t>
            </a:r>
            <a:endParaRPr kumimoji="1" lang="en-US" altLang="zh-CN" sz="4800" b="1" dirty="0">
              <a:solidFill>
                <a:srgbClr val="093156"/>
              </a:solidFill>
              <a:latin typeface="阿里巴巴普惠体 3.0" panose="00020600040101010101" charset="-122"/>
              <a:ea typeface="阿里巴巴普惠体 3.0" panose="00020600040101010101"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PPT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修改图片</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34" name="文本框 33"/>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调整图片效果</a:t>
            </a:r>
            <a:endParaRPr lang="en-US" altLang="zh-CN"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artisticLineDrawing trans="94000"/>
                    </a14:imgEffect>
                  </a14:imgLayer>
                </a14:imgProps>
              </a:ext>
              <a:ext uri="{28A0092B-C50C-407E-A947-70E740481C1C}">
                <a14:useLocalDpi xmlns:a14="http://schemas.microsoft.com/office/drawing/2010/main" val="0"/>
              </a:ext>
            </a:extLst>
          </a:blip>
          <a:stretch>
            <a:fillRect/>
          </a:stretch>
        </p:blipFill>
        <p:spPr>
          <a:xfrm>
            <a:off x="6881109" y="2888586"/>
            <a:ext cx="16341950" cy="898593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11820525" cy="716915"/>
            <a:chOff x="2082" y="2053"/>
            <a:chExt cx="18615" cy="1129"/>
          </a:xfrm>
        </p:grpSpPr>
        <p:sp>
          <p:nvSpPr>
            <p:cNvPr id="8" name="文本框 7"/>
            <p:cNvSpPr txBox="1"/>
            <p:nvPr/>
          </p:nvSpPr>
          <p:spPr>
            <a:xfrm>
              <a:off x="2688" y="2053"/>
              <a:ext cx="18009"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丰富画面</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利用</a:t>
              </a:r>
              <a:r>
                <a:rPr lang="en-US" altLang="zh-CN" sz="4000" b="1" dirty="0">
                  <a:solidFill>
                    <a:srgbClr val="093156"/>
                  </a:solidFill>
                  <a:latin typeface="阿里巴巴普惠体 3.0" panose="00020600040101010101" charset="-122"/>
                  <a:ea typeface="阿里巴巴普惠体 3.0" panose="00020600040101010101" charset="-122"/>
                  <a:sym typeface="Helvetica Neue" panose="02000503000000020004"/>
                </a:rPr>
                <a:t>PPT</a:t>
              </a: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做简单的渐变色背景图</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705" y="4275995"/>
            <a:ext cx="7923349" cy="3466465"/>
          </a:xfrm>
          <a:prstGeom prst="rect">
            <a:avLst/>
          </a:prstGeom>
        </p:spPr>
      </p:pic>
      <p:sp>
        <p:nvSpPr>
          <p:cNvPr id="17" name="文本框 16"/>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原图</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2" name="矩形 1"/>
          <p:cNvSpPr/>
          <p:nvPr/>
        </p:nvSpPr>
        <p:spPr>
          <a:xfrm>
            <a:off x="11645153" y="3234578"/>
            <a:ext cx="9063318" cy="3112434"/>
          </a:xfrm>
          <a:prstGeom prst="rect">
            <a:avLst/>
          </a:prstGeom>
          <a:gradFill>
            <a:gsLst>
              <a:gs pos="68000">
                <a:schemeClr val="bg1">
                  <a:lumMod val="95000"/>
                  <a:alpha val="58000"/>
                </a:schemeClr>
              </a:gs>
              <a:gs pos="1000">
                <a:srgbClr val="D3DAFC">
                  <a:lumMod val="93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11645153" y="7844583"/>
            <a:ext cx="12010206" cy="413797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11820525" cy="716915"/>
            <a:chOff x="2082" y="2053"/>
            <a:chExt cx="18615" cy="1129"/>
          </a:xfrm>
        </p:grpSpPr>
        <p:sp>
          <p:nvSpPr>
            <p:cNvPr id="8" name="文本框 7"/>
            <p:cNvSpPr txBox="1"/>
            <p:nvPr/>
          </p:nvSpPr>
          <p:spPr>
            <a:xfrm>
              <a:off x="2688" y="2053"/>
              <a:ext cx="18009"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rPr>
                <a:t>懒人专页</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9" name="文本框 8"/>
          <p:cNvSpPr txBox="1"/>
          <p:nvPr/>
        </p:nvSpPr>
        <p:spPr>
          <a:xfrm>
            <a:off x="1654810" y="2741874"/>
            <a:ext cx="825309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方法</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rPr>
              <a:t>一</a:t>
            </a:r>
            <a:endParaRPr lang="zh-CN" altLang="en-US" sz="2800" b="1" dirty="0">
              <a:solidFill>
                <a:schemeClr val="accent1">
                  <a:lumMod val="50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看到模板上的装饰图片想直接拿来用却不想用整个模板 </a:t>
            </a:r>
            <a:r>
              <a:rPr lang="en-US" altLang="zh-CN"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zh-CN" altLang="en-US"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rPr>
              <a:t>右键保存！</a:t>
            </a:r>
            <a:endParaRPr lang="zh-CN" altLang="en-US"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11" name="文本框 10"/>
          <p:cNvSpPr txBox="1"/>
          <p:nvPr/>
        </p:nvSpPr>
        <p:spPr>
          <a:xfrm>
            <a:off x="1654809" y="5617963"/>
            <a:ext cx="8253095" cy="3333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方法</a:t>
            </a:r>
            <a:r>
              <a:rPr lang="zh-CN" altLang="en-US"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rPr>
              <a:t>二</a:t>
            </a:r>
            <a:endParaRPr lang="en-US" altLang="zh-CN" sz="2800" b="1" dirty="0">
              <a:solidFill>
                <a:schemeClr val="accent1">
                  <a:lumMod val="50000"/>
                </a:schemeClr>
              </a:solidFill>
              <a:latin typeface="阿里巴巴普惠体 3.0" panose="00020600040101010101" charset="-122"/>
              <a:ea typeface="阿里巴巴普惠体 3.0" panose="00020600040101010101" charset="-122"/>
              <a:cs typeface="PingFang SC Regular" panose="020B0400000000000000" charset="-122"/>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还想获取更多素材？</a:t>
            </a: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r>
              <a:rPr lang="zh-CN" altLang="en-US"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rPr>
              <a:t>那就关注</a:t>
            </a:r>
            <a:r>
              <a:rPr lang="en-US" altLang="zh-CN"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rPr>
              <a:t>DataEase</a:t>
            </a:r>
            <a:r>
              <a:rPr lang="zh-CN" altLang="en-US"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rPr>
              <a:t>论坛吧！</a:t>
            </a:r>
            <a:endParaRPr lang="en-US" altLang="zh-CN"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endParaRPr>
          </a:p>
          <a:p>
            <a:pPr marL="0" marR="0" indent="0" algn="l" defTabSz="2438400" rtl="0" fontAlgn="auto" latinLnBrk="0" hangingPunct="0">
              <a:lnSpc>
                <a:spcPct val="150000"/>
              </a:lnSpc>
              <a:spcBef>
                <a:spcPts val="0"/>
              </a:spcBef>
              <a:spcAft>
                <a:spcPts val="0"/>
              </a:spcAft>
              <a:buClrTx/>
              <a:buSzTx/>
              <a:buFontTx/>
              <a:buNone/>
            </a:pPr>
            <a:endParaRPr lang="en-US" altLang="zh-CN" sz="2800" dirty="0">
              <a:solidFill>
                <a:schemeClr val="accent5">
                  <a:lumMod val="75000"/>
                </a:schemeClr>
              </a:solidFill>
              <a:latin typeface="阿里巴巴普惠体 3.0" panose="00020600040101010101" charset="-122"/>
              <a:ea typeface="阿里巴巴普惠体 3.0" panose="00020600040101010101" charset="-122"/>
              <a:sym typeface="Helvetica Neue" panose="02000503000000020004"/>
            </a:endParaRPr>
          </a:p>
          <a:p>
            <a:pPr defTabSz="2438400" hangingPunct="0">
              <a:lnSpc>
                <a:spcPct val="150000"/>
              </a:lnSpc>
            </a:pPr>
            <a:r>
              <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rPr>
              <a:t>地址：</a:t>
            </a:r>
            <a:r>
              <a:rPr lang="en-GB" altLang="zh-CN" sz="2800" b="1" dirty="0">
                <a:solidFill>
                  <a:srgbClr val="0669BE"/>
                </a:solidFill>
                <a:latin typeface="阿里巴巴普惠体 3.0" panose="00020600040101010101" charset="-122"/>
                <a:ea typeface="阿里巴巴普惠体 3.0" panose="00020600040101010101" charset="-122"/>
                <a:sym typeface="Helvetica Neue" panose="02000503000000020004"/>
              </a:rPr>
              <a:t>https://bbs.fit2cloud.com/c/de/6</a:t>
            </a:r>
            <a:endParaRPr lang="zh-CN" altLang="en-US" sz="2800" b="1" dirty="0">
              <a:solidFill>
                <a:srgbClr val="0669BE"/>
              </a:solidFill>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2"/>
          <a:stretch>
            <a:fillRect/>
          </a:stretch>
        </p:blipFill>
        <p:spPr>
          <a:xfrm>
            <a:off x="10176924" y="2741874"/>
            <a:ext cx="13576537" cy="67022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案例分享（一）</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初版</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2"/>
          <a:stretch>
            <a:fillRect/>
          </a:stretch>
        </p:blipFill>
        <p:spPr>
          <a:xfrm>
            <a:off x="5469821" y="2542594"/>
            <a:ext cx="17945002" cy="98697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9683" y="3039111"/>
            <a:ext cx="3909060" cy="62572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200000"/>
              </a:lnSpc>
              <a:spcBef>
                <a:spcPts val="0"/>
              </a:spcBef>
              <a:spcAft>
                <a:spcPts val="0"/>
              </a:spcAft>
              <a:buClrTx/>
              <a:buSzTx/>
              <a:buFontTx/>
              <a:buNone/>
            </a:pPr>
            <a:endParaRPr kumimoji="0" lang="zh-CN" altLang="en-US" sz="40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认知减负</a:t>
            </a:r>
            <a:endParaRPr kumimoji="0" lang="zh-CN" altLang="en-US" sz="4000" b="0"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传递赋能</a:t>
            </a:r>
            <a:endParaRPr kumimoji="0" lang="zh-CN" altLang="en-US" sz="4000" b="0"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r>
              <a:rPr lang="zh-CN" altLang="en-US" sz="400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kumimoji="0" lang="zh-CN" altLang="en-US" sz="4000" b="1" i="0" u="none" strike="noStrike" cap="none" spc="0" normalizeH="0" baseline="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降低成本</a:t>
            </a:r>
            <a:endParaRPr kumimoji="0" lang="zh-CN" altLang="en-US" sz="40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200000"/>
              </a:lnSpc>
              <a:spcBef>
                <a:spcPts val="0"/>
              </a:spcBef>
              <a:spcAft>
                <a:spcPts val="0"/>
              </a:spcAft>
              <a:buClrTx/>
              <a:buSzTx/>
              <a:buFontTx/>
              <a:buNone/>
            </a:pPr>
            <a:endParaRPr kumimoji="0" lang="zh-CN" altLang="en-US" sz="4000" b="0" i="0" u="none" strike="noStrike" cap="none" spc="0" normalizeH="0" baseline="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203" name="geometry-1023846_1920.jpg" descr="geometry-1023846_1920.jpg"/>
          <p:cNvPicPr>
            <a:picLocks noChangeAspect="1"/>
          </p:cNvPicPr>
          <p:nvPr/>
        </p:nvPicPr>
        <p:blipFill>
          <a:blip r:embed="rId1"/>
          <a:stretch>
            <a:fillRect/>
          </a:stretch>
        </p:blipFill>
        <p:spPr>
          <a:xfrm>
            <a:off x="6412865" y="2654935"/>
            <a:ext cx="16511270" cy="9261475"/>
          </a:xfrm>
          <a:prstGeom prst="rect">
            <a:avLst/>
          </a:prstGeom>
          <a:ln w="12700">
            <a:miter lim="400000"/>
            <a:headEnd/>
            <a:tailEnd/>
          </a:ln>
        </p:spPr>
      </p:pic>
      <p:grpSp>
        <p:nvGrpSpPr>
          <p:cNvPr id="8" name="组合 7"/>
          <p:cNvGrpSpPr/>
          <p:nvPr/>
        </p:nvGrpSpPr>
        <p:grpSpPr>
          <a:xfrm>
            <a:off x="1270000" y="1304290"/>
            <a:ext cx="9029700" cy="716915"/>
            <a:chOff x="2082" y="2053"/>
            <a:chExt cx="14220" cy="1129"/>
          </a:xfrm>
        </p:grpSpPr>
        <p:sp>
          <p:nvSpPr>
            <p:cNvPr id="9" name="文本框 8"/>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聊在前面</a:t>
              </a:r>
              <a:endParaRPr kumimoji="0" lang="zh-CN" altLang="en-US" sz="4000" b="1" i="0" u="none" strike="noStrike" cap="none" spc="0" normalizeH="0" baseline="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1" name="文本框 10"/>
          <p:cNvSpPr txBox="1"/>
          <p:nvPr/>
        </p:nvSpPr>
        <p:spPr>
          <a:xfrm>
            <a:off x="1269683" y="3129261"/>
            <a:ext cx="364934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可视化的价值？</a:t>
            </a:r>
            <a:endPar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pic>
        <p:nvPicPr>
          <p:cNvPr id="12" name="图片 11"/>
          <p:cNvPicPr>
            <a:picLocks noChangeAspect="1"/>
          </p:cNvPicPr>
          <p:nvPr/>
        </p:nvPicPr>
        <p:blipFill>
          <a:blip r:embed="rId2"/>
          <a:stretch>
            <a:fillRect/>
          </a:stretch>
        </p:blipFill>
        <p:spPr>
          <a:xfrm>
            <a:off x="18614223" y="0"/>
            <a:ext cx="5769777" cy="1307215"/>
          </a:xfrm>
          <a:prstGeom prst="rect">
            <a:avLst/>
          </a:prstGeom>
        </p:spPr>
      </p:pic>
      <p:sp>
        <p:nvSpPr>
          <p:cNvPr id="14" name="文本框 13"/>
          <p:cNvSpPr txBox="1"/>
          <p:nvPr/>
        </p:nvSpPr>
        <p:spPr>
          <a:xfrm>
            <a:off x="1359852" y="9151680"/>
            <a:ext cx="263334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rPr>
              <a:t>如何体现？</a:t>
            </a:r>
            <a:endParaRPr kumimoji="0" lang="zh-CN" altLang="en-US" sz="4000" i="0" u="none" strike="noStrike" cap="none" spc="0" normalizeH="0" baseline="0" dirty="0">
              <a:solidFill>
                <a:schemeClr val="bg2">
                  <a:lumMod val="50000"/>
                </a:schemeClr>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案例分享（一）</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第一次美化</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3" name="图片 2"/>
          <p:cNvPicPr>
            <a:picLocks noChangeAspect="1"/>
          </p:cNvPicPr>
          <p:nvPr/>
        </p:nvPicPr>
        <p:blipFill>
          <a:blip r:embed="rId2"/>
          <a:stretch>
            <a:fillRect/>
          </a:stretch>
        </p:blipFill>
        <p:spPr>
          <a:xfrm>
            <a:off x="5248668" y="2542594"/>
            <a:ext cx="18283284" cy="1005580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案例分享（一）</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第二次美化</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2" name="图片 1"/>
          <p:cNvPicPr>
            <a:picLocks noChangeAspect="1"/>
          </p:cNvPicPr>
          <p:nvPr/>
        </p:nvPicPr>
        <p:blipFill>
          <a:blip r:embed="rId2"/>
          <a:stretch>
            <a:fillRect/>
          </a:stretch>
        </p:blipFill>
        <p:spPr>
          <a:xfrm>
            <a:off x="5003800" y="2542594"/>
            <a:ext cx="18516601" cy="1018413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70000" y="1304290"/>
            <a:ext cx="9029700" cy="716915"/>
            <a:chOff x="2082" y="2053"/>
            <a:chExt cx="14220" cy="1129"/>
          </a:xfrm>
        </p:grpSpPr>
        <p:sp>
          <p:nvSpPr>
            <p:cNvPr id="8" name="文本框 7"/>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defTabSz="2438400" hangingPunct="0"/>
              <a:r>
                <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rPr>
                <a:t>案例分享（二）</a:t>
              </a:r>
              <a:endParaRPr lang="zh-CN" altLang="en-US" sz="4000" b="1" dirty="0">
                <a:solidFill>
                  <a:srgbClr val="093156"/>
                </a:solidFill>
                <a:latin typeface="阿里巴巴普惠体 3.0" panose="00020600040101010101" charset="-122"/>
                <a:ea typeface="阿里巴巴普惠体 3.0" panose="00020600040101010101" charset="-122"/>
                <a:sym typeface="Helvetica Neue" panose="02000503000000020004"/>
              </a:endParaRPr>
            </a:p>
          </p:txBody>
        </p:sp>
        <p:sp>
          <p:nvSpPr>
            <p:cNvPr id="10" name="矩形 9"/>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5" name="图片 4"/>
          <p:cNvPicPr>
            <a:picLocks noChangeAspect="1"/>
          </p:cNvPicPr>
          <p:nvPr/>
        </p:nvPicPr>
        <p:blipFill>
          <a:blip r:embed="rId1"/>
          <a:stretch>
            <a:fillRect/>
          </a:stretch>
        </p:blipFill>
        <p:spPr>
          <a:xfrm>
            <a:off x="18614223" y="0"/>
            <a:ext cx="5769777" cy="1307215"/>
          </a:xfrm>
          <a:prstGeom prst="rect">
            <a:avLst/>
          </a:prstGeom>
        </p:spPr>
      </p:pic>
      <p:sp>
        <p:nvSpPr>
          <p:cNvPr id="13" name="文本框 12"/>
          <p:cNvSpPr txBox="1"/>
          <p:nvPr/>
        </p:nvSpPr>
        <p:spPr>
          <a:xfrm>
            <a:off x="1654810" y="2514889"/>
            <a:ext cx="5505699" cy="7473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lang="zh-CN" altLang="en-US" sz="2800" b="1"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思路分析</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pic>
        <p:nvPicPr>
          <p:cNvPr id="4" name="图片 3"/>
          <p:cNvPicPr>
            <a:picLocks noChangeAspect="1"/>
          </p:cNvPicPr>
          <p:nvPr/>
        </p:nvPicPr>
        <p:blipFill>
          <a:blip r:embed="rId2"/>
          <a:stretch>
            <a:fillRect/>
          </a:stretch>
        </p:blipFill>
        <p:spPr>
          <a:xfrm>
            <a:off x="6285088" y="2542594"/>
            <a:ext cx="17159111" cy="9652000"/>
          </a:xfrm>
          <a:prstGeom prst="rect">
            <a:avLst/>
          </a:prstGeom>
        </p:spPr>
      </p:pic>
      <p:sp>
        <p:nvSpPr>
          <p:cNvPr id="6" name="文本框 5"/>
          <p:cNvSpPr txBox="1"/>
          <p:nvPr/>
        </p:nvSpPr>
        <p:spPr>
          <a:xfrm>
            <a:off x="1270000" y="4900896"/>
            <a:ext cx="4724400" cy="1814830"/>
          </a:xfrm>
          <a:prstGeom prst="rect">
            <a:avLst/>
          </a:prstGeom>
          <a:noFill/>
        </p:spPr>
        <p:txBody>
          <a:bodyPr wrap="square" rtlCol="0">
            <a:spAutoFit/>
          </a:bodyPr>
          <a:lstStyle/>
          <a:p>
            <a:r>
              <a:rPr kumimoji="1" lang="zh-CN" altLang="en-GB" sz="2800" dirty="0">
                <a:solidFill>
                  <a:schemeClr val="tx1">
                    <a:lumMod val="65000"/>
                    <a:lumOff val="35000"/>
                  </a:schemeClr>
                </a:solidFill>
                <a:latin typeface="阿里巴巴普惠体 3.0" panose="00020600040101010101" charset="-122"/>
                <a:ea typeface="阿里巴巴普惠体 3.0" panose="00020600040101010101" charset="-122"/>
              </a:rPr>
              <a:t>文章</a:t>
            </a:r>
            <a:r>
              <a:rPr kumimoji="1"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地址：</a:t>
            </a:r>
            <a:r>
              <a:rPr kumimoji="1" lang="en-GB" altLang="zh-CN" sz="2800" dirty="0">
                <a:solidFill>
                  <a:schemeClr val="tx1">
                    <a:lumMod val="65000"/>
                    <a:lumOff val="35000"/>
                  </a:schemeClr>
                </a:solidFill>
                <a:latin typeface="阿里巴巴普惠体 3.0" panose="00020600040101010101" charset="-122"/>
                <a:ea typeface="阿里巴巴普惠体 3.0" panose="00020600040101010101" charset="-122"/>
              </a:rPr>
              <a:t>https://</a:t>
            </a:r>
            <a:r>
              <a:rPr kumimoji="1" lang="en-GB" altLang="zh-CN" sz="2800" dirty="0" err="1">
                <a:solidFill>
                  <a:schemeClr val="tx1">
                    <a:lumMod val="65000"/>
                    <a:lumOff val="35000"/>
                  </a:schemeClr>
                </a:solidFill>
                <a:latin typeface="阿里巴巴普惠体 3.0" panose="00020600040101010101" charset="-122"/>
                <a:ea typeface="阿里巴巴普惠体 3.0" panose="00020600040101010101" charset="-122"/>
              </a:rPr>
              <a:t>mp.weixin.qq.com</a:t>
            </a:r>
            <a:r>
              <a:rPr kumimoji="1" lang="en-GB" altLang="zh-CN" sz="2800" dirty="0">
                <a:solidFill>
                  <a:schemeClr val="tx1">
                    <a:lumMod val="65000"/>
                    <a:lumOff val="35000"/>
                  </a:schemeClr>
                </a:solidFill>
                <a:latin typeface="阿里巴巴普惠体 3.0" panose="00020600040101010101" charset="-122"/>
                <a:ea typeface="阿里巴巴普惠体 3.0" panose="00020600040101010101" charset="-122"/>
              </a:rPr>
              <a:t>/s/Zm0Ydn_6p3zer955DR7ebg</a:t>
            </a:r>
            <a:endParaRPr kumimoji="1" lang="zh-CN" altLang="en-US" sz="2800" dirty="0">
              <a:solidFill>
                <a:schemeClr val="tx1">
                  <a:lumMod val="65000"/>
                  <a:lumOff val="35000"/>
                </a:schemeClr>
              </a:solidFill>
              <a:latin typeface="阿里巴巴普惠体 3.0" panose="00020600040101010101" charset="-122"/>
              <a:ea typeface="阿里巴巴普惠体 3.0" panose="00020600040101010101"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b="1"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实验八：基于实验七制作的门店销售驾驶舱仪表板进行美化</a:t>
            </a:r>
            <a:endParaRPr kumimoji="0" lang="zh-CN" altLang="en-US" sz="4800" b="1"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实验八</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6"/>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熟练掌握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视图制作。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熟练掌握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的仪表板制作。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数据可视化分析工具的视图操作。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数据可视化分析工具的仪表板操作</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熟练掌握前期实验中制作的门店销售驾驶舱的数据集。</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0" lvl="1" indent="0" algn="l">
              <a:lnSpc>
                <a:spcPct val="130000"/>
              </a:lnSpc>
              <a:buFont typeface="+mj-lt"/>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基于实验</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七</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的门店销售驾驶舱仪表板进行美化</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实验八</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525520" y="1635761"/>
            <a:ext cx="19467830" cy="10131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lt"/>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70000"/>
              </a:lnSpc>
              <a:buFont typeface="+mj-lt"/>
              <a:buAutoNum type="arabicPeriod" startAt="4"/>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rPr>
              <a:t>参考优化角度</a:t>
            </a:r>
            <a:endParaRPr lang="zh-CN" altLang="en-US" sz="44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排版布局</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配色方案</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丰富仪表板内容</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a:t>
            </a: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mn-ea"/>
              </a:rPr>
              <a:t>门店销售驾驶舱仪表板链接。</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a:t>
            </a:r>
            <a:r>
              <a:rPr lang="zh-CN" altLang="en-US" dirty="0">
                <a:solidFill>
                  <a:srgbClr val="0C7BE0"/>
                </a:solidFill>
                <a:latin typeface="阿里巴巴普惠体 3.0" panose="00020600040101010101" charset="-122"/>
                <a:ea typeface="阿里巴巴普惠体 3.0" panose="00020600040101010101" charset="-122"/>
                <a:sym typeface="+mn-ea"/>
              </a:rPr>
              <a:t>八</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n>
                  <a:noFill/>
                </a:ln>
                <a:solidFill>
                  <a:srgbClr val="000000"/>
                </a:solidFill>
                <a:effectLst/>
                <a:uFillTx/>
                <a:latin typeface="阿里巴巴普惠体 3.0" panose="00020600040101010101" charset="-122"/>
                <a:ea typeface="阿里巴巴普惠体 3.0" panose="00020600040101010101" charset="-122"/>
              </a:rPr>
              <a:t>密码：</a:t>
            </a:r>
            <a:r>
              <a:rPr lang="zh-CN" altLang="en-US" sz="3200" b="0" dirty="0">
                <a:ln>
                  <a:noFill/>
                </a:ln>
                <a:solidFill>
                  <a:srgbClr val="000000"/>
                </a:solidFill>
                <a:effectLst/>
                <a:uFillTx/>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7" name="文本框 6"/>
          <p:cNvSpPr txBox="1"/>
          <p:nvPr/>
        </p:nvSpPr>
        <p:spPr>
          <a:xfrm>
            <a:off x="556895" y="6569393"/>
            <a:ext cx="5433695"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rPr>
              <a:t>修改密码；</a:t>
            </a:r>
            <a:endPar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rPr>
              <a:t>创建数据集文件夹：</a:t>
            </a:r>
            <a:r>
              <a:rPr lang="zh-CN" altLang="en-US" sz="3200" b="0" kern="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mn-ea"/>
              </a:rPr>
              <a:t>学校简称-专业名称-学号</a:t>
            </a:r>
            <a:r>
              <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rPr>
              <a:t>；</a:t>
            </a:r>
            <a:endPar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kern="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rPr>
              <a:t>创建仪表板文件夹：学校简称-专业名称-学号。</a:t>
            </a:r>
            <a:endParaRPr kumimoji="0" lang="zh-CN" altLang="en-US" sz="3200" b="0" i="0" u="none" strike="noStrike" kern="0"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p:txBody>
      </p:sp>
      <p:pic>
        <p:nvPicPr>
          <p:cNvPr id="2" name="图片 1"/>
          <p:cNvPicPr>
            <a:picLocks noChangeAspect="1"/>
          </p:cNvPicPr>
          <p:nvPr>
            <p:custDataLst>
              <p:tags r:id="rId2"/>
            </p:custDataLst>
          </p:nvPr>
        </p:nvPicPr>
        <p:blipFill>
          <a:blip r:embed="rId3"/>
          <a:stretch>
            <a:fillRect/>
          </a:stretch>
        </p:blipFill>
        <p:spPr>
          <a:xfrm>
            <a:off x="6953250" y="2763520"/>
            <a:ext cx="15995650" cy="9126220"/>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45847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1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735330"/>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59965" y="2803843"/>
            <a:ext cx="944943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大屏幕/大屏</a:t>
            </a:r>
            <a:endParaRPr kumimoji="0" lang="zh-CN" altLang="en-US" sz="36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拼接屏、LED屏等硬件设备</a:t>
            </a:r>
            <a:r>
              <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kumimoji="0" lang="zh-CN" altLang="en-US" sz="36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4" name="文本框 3"/>
          <p:cNvSpPr txBox="1"/>
          <p:nvPr/>
        </p:nvSpPr>
        <p:spPr>
          <a:xfrm>
            <a:off x="12663805" y="2711450"/>
            <a:ext cx="944943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rPr>
              <a:t>PC端</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Semibold"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可视化展示视图最终在PC端查看使用。PC端分为台式机和笔记本，视图分辨率通常为1920像素*1080像素</a:t>
            </a:r>
            <a:r>
              <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endParaRPr kumimoji="0" lang="zh-CN" altLang="en-US" sz="28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5" name="文本框 4"/>
          <p:cNvSpPr txBox="1"/>
          <p:nvPr/>
        </p:nvSpPr>
        <p:spPr>
          <a:xfrm>
            <a:off x="2259965" y="5642610"/>
            <a:ext cx="9449435" cy="2040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场景</a:t>
            </a:r>
            <a:endPar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专指一个完整大屏内容的内容集合，每个场景对应一个完整大屏的业务主体。</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6" name="文本框 5"/>
          <p:cNvSpPr txBox="1"/>
          <p:nvPr/>
        </p:nvSpPr>
        <p:spPr>
          <a:xfrm>
            <a:off x="12663805" y="5642610"/>
            <a:ext cx="944943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信息容器</a:t>
            </a:r>
            <a:endParaRPr kumimoji="0" lang="zh-CN" altLang="en-US" sz="28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信息容器指大屏设计中存储信息的区域划分，每个区域存储一个模块业务的信息，包含图表、数字、形象化产业链等多种表现形式。</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sp>
        <p:nvSpPr>
          <p:cNvPr id="9" name="文本框 8"/>
          <p:cNvSpPr txBox="1"/>
          <p:nvPr/>
        </p:nvSpPr>
        <p:spPr>
          <a:xfrm>
            <a:off x="2259964" y="9369506"/>
            <a:ext cx="9449435" cy="2686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algn="l" defTabSz="2438400" rtl="0" fontAlgn="auto" latinLnBrk="0" hangingPunct="0">
              <a:lnSpc>
                <a:spcPct val="150000"/>
              </a:lnSpc>
              <a:spcBef>
                <a:spcPts val="0"/>
              </a:spcBef>
              <a:spcAft>
                <a:spcPts val="0"/>
              </a:spcAft>
              <a:buClrTx/>
              <a:buSzTx/>
              <a:buFontTx/>
              <a:buNone/>
            </a:pPr>
            <a:r>
              <a:rPr lang="zh-CN" altLang="en-US"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a:t>
            </a:r>
            <a:r>
              <a:rPr lang="en-US" altLang="zh-CN" sz="2800" dirty="0">
                <a:solidFill>
                  <a:srgbClr val="093156"/>
                </a:solidFill>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 </a:t>
            </a:r>
            <a:r>
              <a:rPr kumimoji="0" lang="zh-CN" altLang="en-US" sz="2800" b="1"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视觉噪声</a:t>
            </a:r>
            <a:endParaRPr kumimoji="0" lang="zh-CN" altLang="en-US" sz="2800" b="0" i="0" u="none" strike="noStrike" cap="none" spc="0" normalizeH="0" baseline="0" dirty="0">
              <a:ln>
                <a:noFill/>
              </a:ln>
              <a:solidFill>
                <a:srgbClr val="093156"/>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a:p>
            <a:pPr marL="0" marR="0" algn="l" defTabSz="2438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rPr>
              <a:t>视觉噪声可以理解为“妨碍人们感觉器官对所接收的信源信息理解的因素”。显示内容中妨碍人接受和理解信息的视觉干扰因素。</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PingFang SC Regular" panose="020B0400000000000000" charset="-122"/>
              <a:sym typeface="Helvetica Neue" panose="02000503000000020004"/>
            </a:endParaRPr>
          </a:p>
        </p:txBody>
      </p:sp>
      <p:grpSp>
        <p:nvGrpSpPr>
          <p:cNvPr id="14" name="组合 13"/>
          <p:cNvGrpSpPr/>
          <p:nvPr/>
        </p:nvGrpSpPr>
        <p:grpSpPr>
          <a:xfrm>
            <a:off x="1270000" y="1304290"/>
            <a:ext cx="9029700" cy="716915"/>
            <a:chOff x="2082" y="2053"/>
            <a:chExt cx="14220" cy="1129"/>
          </a:xfrm>
        </p:grpSpPr>
        <p:sp>
          <p:nvSpPr>
            <p:cNvPr id="15" name="文本框 14"/>
            <p:cNvSpPr txBox="1"/>
            <p:nvPr/>
          </p:nvSpPr>
          <p:spPr>
            <a:xfrm>
              <a:off x="2688" y="2053"/>
              <a:ext cx="13614" cy="112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scene3d>
                <a:camera prst="orthographicFront"/>
                <a:lightRig rig="threePt" dir="t"/>
              </a:scene3d>
            </a:bodyPr>
            <a:lstStyle/>
            <a:p>
              <a:pPr marL="0" marR="0" indent="0" algn="l" defTabSz="2438400" rtl="0" fontAlgn="auto" latinLnBrk="0" hangingPunct="0">
                <a:lnSpc>
                  <a:spcPct val="100000"/>
                </a:lnSpc>
                <a:spcBef>
                  <a:spcPts val="0"/>
                </a:spcBef>
                <a:spcAft>
                  <a:spcPts val="0"/>
                </a:spcAft>
                <a:buClrTx/>
                <a:buSzTx/>
                <a:buFontTx/>
                <a:buNone/>
              </a:pPr>
              <a:r>
                <a:rPr lang="zh-CN" altLang="en-US" sz="4000" b="1">
                  <a:solidFill>
                    <a:srgbClr val="093156"/>
                  </a:solidFill>
                  <a:latin typeface="阿里巴巴普惠体 3.0" panose="00020600040101010101" charset="-122"/>
                  <a:ea typeface="阿里巴巴普惠体 3.0" panose="00020600040101010101" charset="-122"/>
                  <a:sym typeface="Helvetica Neue" panose="02000503000000020004"/>
                </a:rPr>
                <a:t>可视化行业的常用术语</a:t>
              </a:r>
              <a:endParaRPr kumimoji="0" lang="zh-CN" altLang="en-US" sz="4000" b="1" i="0" u="none" strike="noStrike" cap="none" spc="0" normalizeH="0" baseline="0">
                <a:solidFill>
                  <a:srgbClr val="093156"/>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
          <p:nvSpPr>
            <p:cNvPr id="16" name="矩形 15"/>
            <p:cNvSpPr/>
            <p:nvPr/>
          </p:nvSpPr>
          <p:spPr>
            <a:xfrm>
              <a:off x="2082" y="2191"/>
              <a:ext cx="283" cy="850"/>
            </a:xfrm>
            <a:prstGeom prst="rect">
              <a:avLst/>
            </a:prstGeom>
            <a:solidFill>
              <a:srgbClr val="0669BE">
                <a:alpha val="95000"/>
              </a:srgbClr>
            </a:solidFill>
            <a:ln w="9525"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pic>
        <p:nvPicPr>
          <p:cNvPr id="11" name="图片 10"/>
          <p:cNvPicPr>
            <a:picLocks noChangeAspect="1"/>
          </p:cNvPicPr>
          <p:nvPr/>
        </p:nvPicPr>
        <p:blipFill>
          <a:blip r:embed="rId1"/>
          <a:stretch>
            <a:fillRect/>
          </a:stretch>
        </p:blipFill>
        <p:spPr>
          <a:xfrm>
            <a:off x="18614223" y="0"/>
            <a:ext cx="5769777" cy="1307215"/>
          </a:xfrm>
          <a:prstGeom prst="rect">
            <a:avLst/>
          </a:prstGeom>
        </p:spPr>
      </p:pic>
      <p:pic>
        <p:nvPicPr>
          <p:cNvPr id="8" name="图片 7"/>
          <p:cNvPicPr>
            <a:picLocks noChangeAspect="1"/>
          </p:cNvPicPr>
          <p:nvPr/>
        </p:nvPicPr>
        <p:blipFill>
          <a:blip r:embed="rId2"/>
          <a:stretch>
            <a:fillRect/>
          </a:stretch>
        </p:blipFill>
        <p:spPr>
          <a:xfrm>
            <a:off x="13416183" y="8770109"/>
            <a:ext cx="7944677" cy="4468881"/>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COMMONDATA" val="eyJoZGlkIjoiYWJmNTAxYTA0NTllZTU0OWY5NWY0MWNlMzBjNGU2OT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6638</Words>
  <Application>WPS 演示</Application>
  <PresentationFormat>自定义</PresentationFormat>
  <Paragraphs>788</Paragraphs>
  <Slides>87</Slides>
  <Notes>33</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87</vt:i4>
      </vt:variant>
    </vt:vector>
  </HeadingPairs>
  <TitlesOfParts>
    <vt:vector size="116" baseType="lpstr">
      <vt:lpstr>Arial</vt:lpstr>
      <vt:lpstr>宋体</vt:lpstr>
      <vt:lpstr>Wingdings</vt:lpstr>
      <vt:lpstr>Helvetica Neue Medium</vt:lpstr>
      <vt:lpstr>Helvetica Neue</vt:lpstr>
      <vt:lpstr>PingFang SC Semibold</vt:lpstr>
      <vt:lpstr>PingFang SC Regular</vt:lpstr>
      <vt:lpstr>PingFang SC</vt:lpstr>
      <vt:lpstr>微软雅黑</vt:lpstr>
      <vt:lpstr>汉仪旗黑</vt:lpstr>
      <vt:lpstr>宋体</vt:lpstr>
      <vt:lpstr>汉仪书宋二KW</vt:lpstr>
      <vt:lpstr>Arial Unicode MS</vt:lpstr>
      <vt:lpstr>等线 Light</vt:lpstr>
      <vt:lpstr>汉仪中等线KW</vt:lpstr>
      <vt:lpstr>等线</vt:lpstr>
      <vt:lpstr>等线</vt:lpstr>
      <vt:lpstr>PingFang SC Bold</vt:lpstr>
      <vt:lpstr>苹方-简</vt:lpstr>
      <vt:lpstr>Heiti SC Medium</vt:lpstr>
      <vt:lpstr>Calibri</vt:lpstr>
      <vt:lpstr>Helvetica Neue</vt:lpstr>
      <vt:lpstr>黑体-简</vt:lpstr>
      <vt:lpstr>Trebuchet MS</vt:lpstr>
      <vt:lpstr>Alibaba PuHuiTi 3.0 55 Regular</vt:lpstr>
      <vt:lpstr>Helvetica</vt:lpstr>
      <vt:lpstr>宋体-简</vt:lpstr>
      <vt:lpstr>阿里巴巴普惠体 3.0</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飞致云</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仪表板布局美化</dc:title>
  <dc:creator>赵笑敏</dc:creator>
  <cp:lastModifiedBy>看啥子啊</cp:lastModifiedBy>
  <cp:revision>444</cp:revision>
  <dcterms:created xsi:type="dcterms:W3CDTF">2024-07-17T08:08:07Z</dcterms:created>
  <dcterms:modified xsi:type="dcterms:W3CDTF">2024-07-17T08:08:07Z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61D75CD7C222900D1D6AB765D06FD7C2_43</vt:lpwstr>
  </property>
  <property fmtid="{D5CDD505-2E9C-101B-9397-08002B2CF9AE}" pid="3" name="KSOProductBuildVer">
    <vt:lpwstr>2052-6.5.2.8766</vt:lpwstr>
  </property>
</Properties>
</file>